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 id="257" r:id="rId5"/>
    <p:sldId id="313" r:id="rId6"/>
    <p:sldId id="379" r:id="rId7"/>
    <p:sldId id="377" r:id="rId8"/>
    <p:sldId id="484" r:id="rId9"/>
    <p:sldId id="378" r:id="rId10"/>
    <p:sldId id="380" r:id="rId11"/>
    <p:sldId id="381" r:id="rId12"/>
    <p:sldId id="382" r:id="rId13"/>
    <p:sldId id="383" r:id="rId14"/>
    <p:sldId id="384" r:id="rId15"/>
    <p:sldId id="385" r:id="rId16"/>
    <p:sldId id="386" r:id="rId17"/>
    <p:sldId id="387" r:id="rId18"/>
    <p:sldId id="391" r:id="rId19"/>
    <p:sldId id="392" r:id="rId20"/>
    <p:sldId id="393" r:id="rId21"/>
    <p:sldId id="394" r:id="rId22"/>
    <p:sldId id="395" r:id="rId23"/>
    <p:sldId id="455" r:id="rId24"/>
    <p:sldId id="396" r:id="rId25"/>
    <p:sldId id="397" r:id="rId26"/>
    <p:sldId id="398" r:id="rId27"/>
    <p:sldId id="404" r:id="rId28"/>
    <p:sldId id="407" r:id="rId29"/>
    <p:sldId id="408" r:id="rId30"/>
    <p:sldId id="432" r:id="rId31"/>
    <p:sldId id="433" r:id="rId32"/>
    <p:sldId id="435" r:id="rId33"/>
    <p:sldId id="423" r:id="rId34"/>
    <p:sldId id="405" r:id="rId35"/>
    <p:sldId id="411" r:id="rId36"/>
    <p:sldId id="409" r:id="rId37"/>
    <p:sldId id="428" r:id="rId38"/>
    <p:sldId id="430" r:id="rId39"/>
    <p:sldId id="399" r:id="rId40"/>
    <p:sldId id="422" r:id="rId41"/>
    <p:sldId id="412" r:id="rId42"/>
    <p:sldId id="425" r:id="rId43"/>
    <p:sldId id="426" r:id="rId44"/>
    <p:sldId id="429" r:id="rId45"/>
    <p:sldId id="437" r:id="rId46"/>
    <p:sldId id="434" r:id="rId47"/>
    <p:sldId id="427" r:id="rId48"/>
    <p:sldId id="400" r:id="rId49"/>
    <p:sldId id="401" r:id="rId50"/>
    <p:sldId id="402" r:id="rId51"/>
    <p:sldId id="528" r:id="rId52"/>
    <p:sldId id="530" r:id="rId53"/>
    <p:sldId id="532" r:id="rId54"/>
    <p:sldId id="298" r:id="rId55"/>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7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9" d="100"/>
          <a:sy n="109" d="100"/>
        </p:scale>
        <p:origin x="-167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8" Type="http://schemas.openxmlformats.org/officeDocument/2006/relationships/tableStyles" Target="tableStyles.xml"/><Relationship Id="rId57" Type="http://schemas.openxmlformats.org/officeDocument/2006/relationships/viewProps" Target="viewProps.xml"/><Relationship Id="rId56" Type="http://schemas.openxmlformats.org/officeDocument/2006/relationships/presProps" Target="presProps.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2.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3.xml"/></Relationships>
</file>

<file path=ppt/notesSlides/_rels/notesSlide4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4.xml"/></Relationships>
</file>

<file path=ppt/notesSlides/_rels/notesSlide4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5.xml"/></Relationships>
</file>

<file path=ppt/notesSlides/_rels/notesSlide4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6.xml"/></Relationships>
</file>

<file path=ppt/notesSlides/_rels/notesSlide4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7.xml"/></Relationships>
</file>

<file path=ppt/notesSlides/_rels/notesSlide4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8.xml"/></Relationships>
</file>

<file path=ppt/notesSlides/_rels/notesSlide4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9.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0.xml"/></Relationships>
</file>

<file path=ppt/notesSlides/_rels/notesSlide5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1.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PhAnim="0" showMasterSp="0">
  <p:cSld name="标题幻灯片">
    <p:spTree>
      <p:nvGrpSpPr>
        <p:cNvPr id="1" name=""/>
        <p:cNvGrpSpPr/>
        <p:nvPr/>
      </p:nvGrpSpPr>
      <p:grpSpPr>
        <a:xfrm>
          <a:off x="0" y="0"/>
          <a:ext cx="0" cy="0"/>
          <a:chOff x="0" y="0"/>
          <a:chExt cx="0" cy="0"/>
        </a:xfrm>
      </p:grpSpPr>
      <p:pic>
        <p:nvPicPr>
          <p:cNvPr id="3081" name="Picture 9" descr="medical bg copy"/>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075" name="Rectangle 3"/>
          <p:cNvSpPr>
            <a:spLocks noGrp="1" noChangeArrowheads="1"/>
          </p:cNvSpPr>
          <p:nvPr>
            <p:ph type="ctrTitle"/>
          </p:nvPr>
        </p:nvSpPr>
        <p:spPr>
          <a:xfrm>
            <a:off x="504825" y="1965325"/>
            <a:ext cx="8134350" cy="1470025"/>
          </a:xfrm>
        </p:spPr>
        <p:txBody>
          <a:bodyPr/>
          <a:lstStyle>
            <a:lvl1pPr algn="ctr">
              <a:defRPr sz="4400" b="1">
                <a:solidFill>
                  <a:schemeClr val="bg1"/>
                </a:solidFill>
              </a:defRPr>
            </a:lvl1pPr>
          </a:lstStyle>
          <a:p>
            <a:r>
              <a:rPr lang="zh-CN" altLang="en-US" smtClean="0"/>
              <a:t>单击此处编辑母版标题样式</a:t>
            </a:r>
            <a:endParaRPr lang="en-GB" altLang="zh-CN"/>
          </a:p>
        </p:txBody>
      </p:sp>
      <p:sp>
        <p:nvSpPr>
          <p:cNvPr id="3076" name="Rectangle 4"/>
          <p:cNvSpPr>
            <a:spLocks noGrp="1" noChangeArrowheads="1"/>
          </p:cNvSpPr>
          <p:nvPr>
            <p:ph type="subTitle" idx="1"/>
          </p:nvPr>
        </p:nvSpPr>
        <p:spPr>
          <a:xfrm>
            <a:off x="1371600" y="3476625"/>
            <a:ext cx="6400800" cy="1752600"/>
          </a:xfrm>
        </p:spPr>
        <p:txBody>
          <a:bodyPr/>
          <a:lstStyle>
            <a:lvl1pPr marL="0" indent="0" algn="ctr">
              <a:buFontTx/>
              <a:buNone/>
              <a:defRPr sz="3200">
                <a:solidFill>
                  <a:schemeClr val="bg1"/>
                </a:solidFill>
              </a:defRPr>
            </a:lvl1pPr>
          </a:lstStyle>
          <a:p>
            <a:r>
              <a:rPr lang="zh-CN" altLang="en-US" smtClean="0"/>
              <a:t>单击此处编辑母版副标题样式</a:t>
            </a:r>
            <a:endParaRPr lang="en-GB" altLang="zh-CN"/>
          </a:p>
        </p:txBody>
      </p:sp>
      <p:sp>
        <p:nvSpPr>
          <p:cNvPr id="3077" name="Rectangle 5"/>
          <p:cNvSpPr>
            <a:spLocks noGrp="1" noChangeArrowheads="1"/>
          </p:cNvSpPr>
          <p:nvPr>
            <p:ph type="dt" sz="half" idx="2"/>
          </p:nvPr>
        </p:nvSpPr>
        <p:spPr/>
        <p:txBody>
          <a:bodyPr/>
          <a:lstStyle>
            <a:lvl1pPr>
              <a:defRPr/>
            </a:lvl1pPr>
          </a:lstStyle>
          <a:p>
            <a:endParaRPr lang="en-GB" altLang="zh-CN"/>
          </a:p>
        </p:txBody>
      </p:sp>
      <p:sp>
        <p:nvSpPr>
          <p:cNvPr id="3078" name="Rectangle 6"/>
          <p:cNvSpPr>
            <a:spLocks noGrp="1" noChangeArrowheads="1"/>
          </p:cNvSpPr>
          <p:nvPr>
            <p:ph type="ftr" sz="quarter" idx="3"/>
          </p:nvPr>
        </p:nvSpPr>
        <p:spPr/>
        <p:txBody>
          <a:bodyPr/>
          <a:lstStyle>
            <a:lvl1pPr>
              <a:defRPr/>
            </a:lvl1pPr>
          </a:lstStyle>
          <a:p>
            <a:endParaRPr lang="en-GB" altLang="zh-CN"/>
          </a:p>
        </p:txBody>
      </p:sp>
      <p:sp>
        <p:nvSpPr>
          <p:cNvPr id="3079" name="Rectangle 7"/>
          <p:cNvSpPr>
            <a:spLocks noGrp="1" noChangeArrowheads="1"/>
          </p:cNvSpPr>
          <p:nvPr>
            <p:ph type="sldNum" sz="quarter" idx="4"/>
          </p:nvPr>
        </p:nvSpPr>
        <p:spPr/>
        <p:txBody>
          <a:bodyPr/>
          <a:lstStyle>
            <a:lvl1pPr>
              <a:defRPr/>
            </a:lvl1pPr>
          </a:lstStyle>
          <a:p>
            <a:fld id="{EA76CA42-A3AC-4FA2-BE4D-73CF07324BF1}" type="slidenum">
              <a:rPr lang="en-GB" altLang="zh-CN"/>
            </a:fld>
            <a:endParaRPr lang="en-GB" altLang="zh-CN"/>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GB" altLang="zh-CN"/>
          </a:p>
        </p:txBody>
      </p:sp>
      <p:sp>
        <p:nvSpPr>
          <p:cNvPr id="5" name="页脚占位符 4"/>
          <p:cNvSpPr>
            <a:spLocks noGrp="1"/>
          </p:cNvSpPr>
          <p:nvPr>
            <p:ph type="ftr" sz="quarter" idx="11"/>
          </p:nvPr>
        </p:nvSpPr>
        <p:spPr/>
        <p:txBody>
          <a:bodyPr/>
          <a:lstStyle>
            <a:lvl1pPr>
              <a:defRPr/>
            </a:lvl1pPr>
          </a:lstStyle>
          <a:p>
            <a:endParaRPr lang="en-GB" altLang="zh-CN"/>
          </a:p>
        </p:txBody>
      </p:sp>
      <p:sp>
        <p:nvSpPr>
          <p:cNvPr id="6" name="灯片编号占位符 5"/>
          <p:cNvSpPr>
            <a:spLocks noGrp="1"/>
          </p:cNvSpPr>
          <p:nvPr>
            <p:ph type="sldNum" sz="quarter" idx="12"/>
          </p:nvPr>
        </p:nvSpPr>
        <p:spPr/>
        <p:txBody>
          <a:bodyPr/>
          <a:lstStyle>
            <a:lvl1pPr>
              <a:defRPr/>
            </a:lvl1pPr>
          </a:lstStyle>
          <a:p>
            <a:fld id="{62AF8D88-40E6-45CC-8295-E7A177436986}" type="slidenum">
              <a:rPr lang="en-GB" altLang="zh-CN"/>
            </a:fld>
            <a:endParaRPr lang="en-GB" altLang="zh-CN"/>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04025" y="44450"/>
            <a:ext cx="2232025" cy="59055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107950" y="44450"/>
            <a:ext cx="6543675" cy="59055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GB" altLang="zh-CN"/>
          </a:p>
        </p:txBody>
      </p:sp>
      <p:sp>
        <p:nvSpPr>
          <p:cNvPr id="5" name="页脚占位符 4"/>
          <p:cNvSpPr>
            <a:spLocks noGrp="1"/>
          </p:cNvSpPr>
          <p:nvPr>
            <p:ph type="ftr" sz="quarter" idx="11"/>
          </p:nvPr>
        </p:nvSpPr>
        <p:spPr/>
        <p:txBody>
          <a:bodyPr/>
          <a:lstStyle>
            <a:lvl1pPr>
              <a:defRPr/>
            </a:lvl1pPr>
          </a:lstStyle>
          <a:p>
            <a:endParaRPr lang="en-GB" altLang="zh-CN"/>
          </a:p>
        </p:txBody>
      </p:sp>
      <p:sp>
        <p:nvSpPr>
          <p:cNvPr id="6" name="灯片编号占位符 5"/>
          <p:cNvSpPr>
            <a:spLocks noGrp="1"/>
          </p:cNvSpPr>
          <p:nvPr>
            <p:ph type="sldNum" sz="quarter" idx="12"/>
          </p:nvPr>
        </p:nvSpPr>
        <p:spPr/>
        <p:txBody>
          <a:bodyPr/>
          <a:lstStyle>
            <a:lvl1pPr>
              <a:defRPr/>
            </a:lvl1pPr>
          </a:lstStyle>
          <a:p>
            <a:fld id="{1013A218-0E98-4BA4-BB45-9DB48A5C212B}" type="slidenum">
              <a:rPr lang="en-GB" altLang="zh-CN"/>
            </a:fld>
            <a:endParaRPr lang="en-GB" altLang="zh-CN"/>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GB" altLang="zh-CN"/>
          </a:p>
        </p:txBody>
      </p:sp>
      <p:sp>
        <p:nvSpPr>
          <p:cNvPr id="5" name="页脚占位符 4"/>
          <p:cNvSpPr>
            <a:spLocks noGrp="1"/>
          </p:cNvSpPr>
          <p:nvPr>
            <p:ph type="ftr" sz="quarter" idx="11"/>
          </p:nvPr>
        </p:nvSpPr>
        <p:spPr/>
        <p:txBody>
          <a:bodyPr/>
          <a:lstStyle>
            <a:lvl1pPr>
              <a:defRPr/>
            </a:lvl1pPr>
          </a:lstStyle>
          <a:p>
            <a:endParaRPr lang="en-GB" altLang="zh-CN"/>
          </a:p>
        </p:txBody>
      </p:sp>
      <p:sp>
        <p:nvSpPr>
          <p:cNvPr id="6" name="灯片编号占位符 5"/>
          <p:cNvSpPr>
            <a:spLocks noGrp="1"/>
          </p:cNvSpPr>
          <p:nvPr>
            <p:ph type="sldNum" sz="quarter" idx="12"/>
          </p:nvPr>
        </p:nvSpPr>
        <p:spPr/>
        <p:txBody>
          <a:bodyPr/>
          <a:lstStyle>
            <a:lvl1pPr>
              <a:defRPr/>
            </a:lvl1pPr>
          </a:lstStyle>
          <a:p>
            <a:fld id="{849EE046-F68C-4DC9-AD94-98C59843A80A}" type="slidenum">
              <a:rPr lang="en-GB" altLang="zh-CN"/>
            </a:fld>
            <a:endParaRPr lang="en-GB" altLang="zh-CN"/>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lvl1pPr>
              <a:defRPr/>
            </a:lvl1pPr>
          </a:lstStyle>
          <a:p>
            <a:endParaRPr lang="en-GB" altLang="zh-CN"/>
          </a:p>
        </p:txBody>
      </p:sp>
      <p:sp>
        <p:nvSpPr>
          <p:cNvPr id="5" name="页脚占位符 4"/>
          <p:cNvSpPr>
            <a:spLocks noGrp="1"/>
          </p:cNvSpPr>
          <p:nvPr>
            <p:ph type="ftr" sz="quarter" idx="11"/>
          </p:nvPr>
        </p:nvSpPr>
        <p:spPr/>
        <p:txBody>
          <a:bodyPr/>
          <a:lstStyle>
            <a:lvl1pPr>
              <a:defRPr/>
            </a:lvl1pPr>
          </a:lstStyle>
          <a:p>
            <a:endParaRPr lang="en-GB" altLang="zh-CN"/>
          </a:p>
        </p:txBody>
      </p:sp>
      <p:sp>
        <p:nvSpPr>
          <p:cNvPr id="6" name="灯片编号占位符 5"/>
          <p:cNvSpPr>
            <a:spLocks noGrp="1"/>
          </p:cNvSpPr>
          <p:nvPr>
            <p:ph type="sldNum" sz="quarter" idx="12"/>
          </p:nvPr>
        </p:nvSpPr>
        <p:spPr/>
        <p:txBody>
          <a:bodyPr/>
          <a:lstStyle>
            <a:lvl1pPr>
              <a:defRPr/>
            </a:lvl1pPr>
          </a:lstStyle>
          <a:p>
            <a:fld id="{FA38D09A-91D8-4118-9944-D17EB21733CA}" type="slidenum">
              <a:rPr lang="en-GB" altLang="zh-CN"/>
            </a:fld>
            <a:endParaRPr lang="en-GB" altLang="zh-CN"/>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107950" y="728663"/>
            <a:ext cx="4387850" cy="5221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728663"/>
            <a:ext cx="4387850" cy="5221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endParaRPr lang="en-GB" altLang="zh-CN"/>
          </a:p>
        </p:txBody>
      </p:sp>
      <p:sp>
        <p:nvSpPr>
          <p:cNvPr id="6" name="页脚占位符 5"/>
          <p:cNvSpPr>
            <a:spLocks noGrp="1"/>
          </p:cNvSpPr>
          <p:nvPr>
            <p:ph type="ftr" sz="quarter" idx="11"/>
          </p:nvPr>
        </p:nvSpPr>
        <p:spPr/>
        <p:txBody>
          <a:bodyPr/>
          <a:lstStyle>
            <a:lvl1pPr>
              <a:defRPr/>
            </a:lvl1pPr>
          </a:lstStyle>
          <a:p>
            <a:endParaRPr lang="en-GB" altLang="zh-CN"/>
          </a:p>
        </p:txBody>
      </p:sp>
      <p:sp>
        <p:nvSpPr>
          <p:cNvPr id="7" name="灯片编号占位符 6"/>
          <p:cNvSpPr>
            <a:spLocks noGrp="1"/>
          </p:cNvSpPr>
          <p:nvPr>
            <p:ph type="sldNum" sz="quarter" idx="12"/>
          </p:nvPr>
        </p:nvSpPr>
        <p:spPr/>
        <p:txBody>
          <a:bodyPr/>
          <a:lstStyle>
            <a:lvl1pPr>
              <a:defRPr/>
            </a:lvl1pPr>
          </a:lstStyle>
          <a:p>
            <a:fld id="{20871462-1463-4B02-900F-B9D8A683BE9C}" type="slidenum">
              <a:rPr lang="en-GB" altLang="zh-CN"/>
            </a:fld>
            <a:endParaRPr lang="en-GB" altLang="zh-CN"/>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endParaRPr lang="en-GB" altLang="zh-CN"/>
          </a:p>
        </p:txBody>
      </p:sp>
      <p:sp>
        <p:nvSpPr>
          <p:cNvPr id="8" name="页脚占位符 7"/>
          <p:cNvSpPr>
            <a:spLocks noGrp="1"/>
          </p:cNvSpPr>
          <p:nvPr>
            <p:ph type="ftr" sz="quarter" idx="11"/>
          </p:nvPr>
        </p:nvSpPr>
        <p:spPr/>
        <p:txBody>
          <a:bodyPr/>
          <a:lstStyle>
            <a:lvl1pPr>
              <a:defRPr/>
            </a:lvl1pPr>
          </a:lstStyle>
          <a:p>
            <a:endParaRPr lang="en-GB" altLang="zh-CN"/>
          </a:p>
        </p:txBody>
      </p:sp>
      <p:sp>
        <p:nvSpPr>
          <p:cNvPr id="9" name="灯片编号占位符 8"/>
          <p:cNvSpPr>
            <a:spLocks noGrp="1"/>
          </p:cNvSpPr>
          <p:nvPr>
            <p:ph type="sldNum" sz="quarter" idx="12"/>
          </p:nvPr>
        </p:nvSpPr>
        <p:spPr/>
        <p:txBody>
          <a:bodyPr/>
          <a:lstStyle>
            <a:lvl1pPr>
              <a:defRPr/>
            </a:lvl1pPr>
          </a:lstStyle>
          <a:p>
            <a:fld id="{0B9E7762-A550-495A-8F1F-A56A81E27F65}" type="slidenum">
              <a:rPr lang="en-GB" altLang="zh-CN"/>
            </a:fld>
            <a:endParaRPr lang="en-GB" altLang="zh-CN"/>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endParaRPr lang="en-GB" altLang="zh-CN"/>
          </a:p>
        </p:txBody>
      </p:sp>
      <p:sp>
        <p:nvSpPr>
          <p:cNvPr id="4" name="页脚占位符 3"/>
          <p:cNvSpPr>
            <a:spLocks noGrp="1"/>
          </p:cNvSpPr>
          <p:nvPr>
            <p:ph type="ftr" sz="quarter" idx="11"/>
          </p:nvPr>
        </p:nvSpPr>
        <p:spPr/>
        <p:txBody>
          <a:bodyPr/>
          <a:lstStyle>
            <a:lvl1pPr>
              <a:defRPr/>
            </a:lvl1pPr>
          </a:lstStyle>
          <a:p>
            <a:endParaRPr lang="en-GB" altLang="zh-CN"/>
          </a:p>
        </p:txBody>
      </p:sp>
      <p:sp>
        <p:nvSpPr>
          <p:cNvPr id="5" name="灯片编号占位符 4"/>
          <p:cNvSpPr>
            <a:spLocks noGrp="1"/>
          </p:cNvSpPr>
          <p:nvPr>
            <p:ph type="sldNum" sz="quarter" idx="12"/>
          </p:nvPr>
        </p:nvSpPr>
        <p:spPr/>
        <p:txBody>
          <a:bodyPr/>
          <a:lstStyle>
            <a:lvl1pPr>
              <a:defRPr/>
            </a:lvl1pPr>
          </a:lstStyle>
          <a:p>
            <a:fld id="{8E0DE92E-7BA4-487C-9243-653062E968D5}" type="slidenum">
              <a:rPr lang="en-GB" altLang="zh-CN"/>
            </a:fld>
            <a:endParaRPr lang="en-GB" altLang="zh-CN"/>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endParaRPr lang="en-GB" altLang="zh-CN"/>
          </a:p>
        </p:txBody>
      </p:sp>
      <p:sp>
        <p:nvSpPr>
          <p:cNvPr id="3" name="页脚占位符 2"/>
          <p:cNvSpPr>
            <a:spLocks noGrp="1"/>
          </p:cNvSpPr>
          <p:nvPr>
            <p:ph type="ftr" sz="quarter" idx="11"/>
          </p:nvPr>
        </p:nvSpPr>
        <p:spPr/>
        <p:txBody>
          <a:bodyPr/>
          <a:lstStyle>
            <a:lvl1pPr>
              <a:defRPr/>
            </a:lvl1pPr>
          </a:lstStyle>
          <a:p>
            <a:endParaRPr lang="en-GB" altLang="zh-CN"/>
          </a:p>
        </p:txBody>
      </p:sp>
      <p:sp>
        <p:nvSpPr>
          <p:cNvPr id="4" name="灯片编号占位符 3"/>
          <p:cNvSpPr>
            <a:spLocks noGrp="1"/>
          </p:cNvSpPr>
          <p:nvPr>
            <p:ph type="sldNum" sz="quarter" idx="12"/>
          </p:nvPr>
        </p:nvSpPr>
        <p:spPr/>
        <p:txBody>
          <a:bodyPr/>
          <a:lstStyle>
            <a:lvl1pPr>
              <a:defRPr/>
            </a:lvl1pPr>
          </a:lstStyle>
          <a:p>
            <a:fld id="{EE00B83B-04A8-40BC-80FD-78FC99150487}" type="slidenum">
              <a:rPr lang="en-GB" altLang="zh-CN"/>
            </a:fld>
            <a:endParaRPr lang="en-GB" altLang="zh-CN"/>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lvl1pPr>
              <a:defRPr/>
            </a:lvl1pPr>
          </a:lstStyle>
          <a:p>
            <a:endParaRPr lang="en-GB" altLang="zh-CN"/>
          </a:p>
        </p:txBody>
      </p:sp>
      <p:sp>
        <p:nvSpPr>
          <p:cNvPr id="6" name="页脚占位符 5"/>
          <p:cNvSpPr>
            <a:spLocks noGrp="1"/>
          </p:cNvSpPr>
          <p:nvPr>
            <p:ph type="ftr" sz="quarter" idx="11"/>
          </p:nvPr>
        </p:nvSpPr>
        <p:spPr/>
        <p:txBody>
          <a:bodyPr/>
          <a:lstStyle>
            <a:lvl1pPr>
              <a:defRPr/>
            </a:lvl1pPr>
          </a:lstStyle>
          <a:p>
            <a:endParaRPr lang="en-GB" altLang="zh-CN"/>
          </a:p>
        </p:txBody>
      </p:sp>
      <p:sp>
        <p:nvSpPr>
          <p:cNvPr id="7" name="灯片编号占位符 6"/>
          <p:cNvSpPr>
            <a:spLocks noGrp="1"/>
          </p:cNvSpPr>
          <p:nvPr>
            <p:ph type="sldNum" sz="quarter" idx="12"/>
          </p:nvPr>
        </p:nvSpPr>
        <p:spPr/>
        <p:txBody>
          <a:bodyPr/>
          <a:lstStyle>
            <a:lvl1pPr>
              <a:defRPr/>
            </a:lvl1pPr>
          </a:lstStyle>
          <a:p>
            <a:fld id="{063EA507-D42C-4E91-9A87-2997DF0D7F9F}" type="slidenum">
              <a:rPr lang="en-GB" altLang="zh-CN"/>
            </a:fld>
            <a:endParaRPr lang="en-GB" altLang="zh-CN"/>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lvl1pPr>
              <a:defRPr/>
            </a:lvl1pPr>
          </a:lstStyle>
          <a:p>
            <a:endParaRPr lang="en-GB" altLang="zh-CN"/>
          </a:p>
        </p:txBody>
      </p:sp>
      <p:sp>
        <p:nvSpPr>
          <p:cNvPr id="6" name="页脚占位符 5"/>
          <p:cNvSpPr>
            <a:spLocks noGrp="1"/>
          </p:cNvSpPr>
          <p:nvPr>
            <p:ph type="ftr" sz="quarter" idx="11"/>
          </p:nvPr>
        </p:nvSpPr>
        <p:spPr/>
        <p:txBody>
          <a:bodyPr/>
          <a:lstStyle>
            <a:lvl1pPr>
              <a:defRPr/>
            </a:lvl1pPr>
          </a:lstStyle>
          <a:p>
            <a:endParaRPr lang="en-GB" altLang="zh-CN"/>
          </a:p>
        </p:txBody>
      </p:sp>
      <p:sp>
        <p:nvSpPr>
          <p:cNvPr id="7" name="灯片编号占位符 6"/>
          <p:cNvSpPr>
            <a:spLocks noGrp="1"/>
          </p:cNvSpPr>
          <p:nvPr>
            <p:ph type="sldNum" sz="quarter" idx="12"/>
          </p:nvPr>
        </p:nvSpPr>
        <p:spPr/>
        <p:txBody>
          <a:bodyPr/>
          <a:lstStyle>
            <a:lvl1pPr>
              <a:defRPr/>
            </a:lvl1pPr>
          </a:lstStyle>
          <a:p>
            <a:fld id="{ACC10B75-57B2-4CFA-B3E8-04A8CD6FC997}" type="slidenum">
              <a:rPr lang="en-GB" altLang="zh-CN"/>
            </a:fld>
            <a:endParaRPr lang="en-GB" altLang="zh-CN"/>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2" name="Picture 8" descr="medical bg copy"/>
          <p:cNvPicPr>
            <a:picLocks noChangeAspect="1" noChangeArrowheads="1"/>
          </p:cNvPicPr>
          <p:nvPr/>
        </p:nvPicPr>
        <p:blipFill>
          <a:blip r:embed="rId12"/>
          <a:srcRect/>
          <a:stretch>
            <a:fillRect/>
          </a:stretch>
        </p:blipFill>
        <p:spPr bwMode="auto">
          <a:xfrm>
            <a:off x="0" y="0"/>
            <a:ext cx="9144000" cy="6858000"/>
          </a:xfrm>
          <a:prstGeom prst="rect">
            <a:avLst/>
          </a:prstGeom>
          <a:noFill/>
        </p:spPr>
      </p:pic>
      <p:sp>
        <p:nvSpPr>
          <p:cNvPr id="1027" name="Rectangle 3"/>
          <p:cNvSpPr>
            <a:spLocks noGrp="1" noChangeArrowheads="1"/>
          </p:cNvSpPr>
          <p:nvPr>
            <p:ph type="body" idx="1"/>
          </p:nvPr>
        </p:nvSpPr>
        <p:spPr bwMode="auto">
          <a:xfrm>
            <a:off x="107950" y="728663"/>
            <a:ext cx="8928100" cy="5221287"/>
          </a:xfrm>
          <a:prstGeom prst="rect">
            <a:avLst/>
          </a:prstGeom>
          <a:noFill/>
          <a:ln w="9525">
            <a:noFill/>
            <a:miter lim="800000"/>
          </a:ln>
          <a:effectLst/>
        </p:spPr>
        <p:txBody>
          <a:bodyPr vert="horz" wrap="square" lIns="91440" tIns="45720" rIns="91440" bIns="45720" numCol="1" anchor="t"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GB" altLang="zh-CN" smtClean="0"/>
          </a:p>
        </p:txBody>
      </p:sp>
      <p:sp>
        <p:nvSpPr>
          <p:cNvPr id="1033" name="Rectangle 9"/>
          <p:cNvSpPr>
            <a:spLocks noGrp="1" noChangeArrowheads="1"/>
          </p:cNvSpPr>
          <p:nvPr>
            <p:ph type="dt" sz="half" idx="2"/>
          </p:nvPr>
        </p:nvSpPr>
        <p:spPr bwMode="auto">
          <a:xfrm>
            <a:off x="34925" y="6326188"/>
            <a:ext cx="2133600" cy="476250"/>
          </a:xfrm>
          <a:prstGeom prst="rect">
            <a:avLst/>
          </a:prstGeom>
          <a:noFill/>
          <a:ln w="9525">
            <a:noFill/>
            <a:miter lim="800000"/>
          </a:ln>
          <a:effectLst/>
        </p:spPr>
        <p:txBody>
          <a:bodyPr vert="horz" wrap="square" lIns="91440" tIns="45720" rIns="91440" bIns="45720" numCol="1" anchor="b" anchorCtr="0" compatLnSpc="1"/>
          <a:lstStyle>
            <a:lvl1pPr>
              <a:defRPr sz="1400">
                <a:solidFill>
                  <a:schemeClr val="tx2"/>
                </a:solidFill>
                <a:ea typeface="宋体" panose="02010600030101010101" pitchFamily="2" charset="-122"/>
              </a:defRPr>
            </a:lvl1pPr>
          </a:lstStyle>
          <a:p>
            <a:endParaRPr lang="en-GB" altLang="zh-CN"/>
          </a:p>
        </p:txBody>
      </p:sp>
      <p:sp>
        <p:nvSpPr>
          <p:cNvPr id="1034" name="Rectangle 10"/>
          <p:cNvSpPr>
            <a:spLocks noGrp="1" noChangeArrowheads="1"/>
          </p:cNvSpPr>
          <p:nvPr>
            <p:ph type="ftr" sz="quarter" idx="3"/>
          </p:nvPr>
        </p:nvSpPr>
        <p:spPr bwMode="auto">
          <a:xfrm>
            <a:off x="2200275" y="6326188"/>
            <a:ext cx="4464050" cy="476250"/>
          </a:xfrm>
          <a:prstGeom prst="rect">
            <a:avLst/>
          </a:prstGeom>
          <a:noFill/>
          <a:ln w="9525">
            <a:noFill/>
            <a:miter lim="800000"/>
          </a:ln>
          <a:effectLst/>
        </p:spPr>
        <p:txBody>
          <a:bodyPr vert="horz" wrap="square" lIns="91440" tIns="45720" rIns="91440" bIns="45720" numCol="1" anchor="b" anchorCtr="0" compatLnSpc="1"/>
          <a:lstStyle>
            <a:lvl1pPr algn="ctr">
              <a:defRPr sz="1400">
                <a:solidFill>
                  <a:schemeClr val="tx2"/>
                </a:solidFill>
                <a:ea typeface="宋体" panose="02010600030101010101" pitchFamily="2" charset="-122"/>
              </a:defRPr>
            </a:lvl1pPr>
          </a:lstStyle>
          <a:p>
            <a:endParaRPr lang="en-GB" altLang="zh-CN"/>
          </a:p>
        </p:txBody>
      </p:sp>
      <p:sp>
        <p:nvSpPr>
          <p:cNvPr id="1035" name="Rectangle 11"/>
          <p:cNvSpPr>
            <a:spLocks noGrp="1" noChangeArrowheads="1"/>
          </p:cNvSpPr>
          <p:nvPr>
            <p:ph type="sldNum" sz="quarter" idx="4"/>
          </p:nvPr>
        </p:nvSpPr>
        <p:spPr bwMode="auto">
          <a:xfrm>
            <a:off x="6697663" y="6326188"/>
            <a:ext cx="2411412" cy="476250"/>
          </a:xfrm>
          <a:prstGeom prst="rect">
            <a:avLst/>
          </a:prstGeom>
          <a:noFill/>
          <a:ln w="9525">
            <a:noFill/>
            <a:miter lim="800000"/>
          </a:ln>
          <a:effectLst/>
        </p:spPr>
        <p:txBody>
          <a:bodyPr vert="horz" wrap="square" lIns="91440" tIns="45720" rIns="91440" bIns="45720" numCol="1" anchor="b" anchorCtr="0" compatLnSpc="1"/>
          <a:lstStyle>
            <a:lvl1pPr algn="r">
              <a:defRPr sz="1400">
                <a:solidFill>
                  <a:schemeClr val="tx2"/>
                </a:solidFill>
                <a:ea typeface="宋体" panose="02010600030101010101" pitchFamily="2" charset="-122"/>
              </a:defRPr>
            </a:lvl1pPr>
          </a:lstStyle>
          <a:p>
            <a:fld id="{B790CD5D-1324-4F8E-BE89-68D72A90EB0A}" type="slidenum">
              <a:rPr lang="en-GB" altLang="zh-CN"/>
            </a:fld>
            <a:endParaRPr lang="en-GB" altLang="zh-CN"/>
          </a:p>
        </p:txBody>
      </p:sp>
      <p:sp>
        <p:nvSpPr>
          <p:cNvPr id="1026" name="Rectangle 2"/>
          <p:cNvSpPr>
            <a:spLocks noGrp="1" noChangeArrowheads="1"/>
          </p:cNvSpPr>
          <p:nvPr>
            <p:ph type="title"/>
          </p:nvPr>
        </p:nvSpPr>
        <p:spPr bwMode="auto">
          <a:xfrm>
            <a:off x="107950" y="44450"/>
            <a:ext cx="6335713" cy="490538"/>
          </a:xfrm>
          <a:prstGeom prst="rect">
            <a:avLst/>
          </a:prstGeom>
          <a:noFill/>
          <a:ln w="9525">
            <a:noFill/>
            <a:miter lim="800000"/>
          </a:ln>
          <a:effectLst/>
        </p:spPr>
        <p:txBody>
          <a:bodyPr vert="horz" wrap="square" lIns="91440" tIns="45720" rIns="91440" bIns="45720" numCol="1" anchor="ctr" anchorCtr="0" compatLnSpc="1"/>
          <a:lstStyle/>
          <a:p>
            <a:pPr lvl="0"/>
            <a:r>
              <a:rPr lang="zh-CN" altLang="en-US" smtClean="0"/>
              <a:t>单击此处编辑母版标题样式</a:t>
            </a:r>
            <a:endParaRPr lang="en-GB" altLang="zh-CN"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iming>
    <p:tnLst>
      <p:par>
        <p:cTn id="1" dur="indefinite" restart="never" nodeType="tmRoot"/>
      </p:par>
    </p:tnLst>
  </p:timing>
  <p:txStyles>
    <p:titleStyle>
      <a:lvl1pPr algn="l" rtl="0" eaLnBrk="1" fontAlgn="base" hangingPunct="1">
        <a:spcBef>
          <a:spcPct val="0"/>
        </a:spcBef>
        <a:spcAft>
          <a:spcPct val="0"/>
        </a:spcAft>
        <a:defRPr sz="2400">
          <a:solidFill>
            <a:schemeClr val="tx2"/>
          </a:solidFill>
          <a:latin typeface="+mj-lt"/>
          <a:ea typeface="+mj-ea"/>
          <a:cs typeface="+mj-cs"/>
        </a:defRPr>
      </a:lvl1pPr>
      <a:lvl2pPr algn="l" rtl="0" eaLnBrk="1" fontAlgn="base" hangingPunct="1">
        <a:spcBef>
          <a:spcPct val="0"/>
        </a:spcBef>
        <a:spcAft>
          <a:spcPct val="0"/>
        </a:spcAft>
        <a:defRPr sz="2400">
          <a:solidFill>
            <a:schemeClr val="tx2"/>
          </a:solidFill>
          <a:latin typeface="Arial" panose="020B0604020202020204" pitchFamily="34" charset="0"/>
        </a:defRPr>
      </a:lvl2pPr>
      <a:lvl3pPr algn="l" rtl="0" eaLnBrk="1" fontAlgn="base" hangingPunct="1">
        <a:spcBef>
          <a:spcPct val="0"/>
        </a:spcBef>
        <a:spcAft>
          <a:spcPct val="0"/>
        </a:spcAft>
        <a:defRPr sz="2400">
          <a:solidFill>
            <a:schemeClr val="tx2"/>
          </a:solidFill>
          <a:latin typeface="Arial" panose="020B0604020202020204" pitchFamily="34" charset="0"/>
        </a:defRPr>
      </a:lvl3pPr>
      <a:lvl4pPr algn="l" rtl="0" eaLnBrk="1" fontAlgn="base" hangingPunct="1">
        <a:spcBef>
          <a:spcPct val="0"/>
        </a:spcBef>
        <a:spcAft>
          <a:spcPct val="0"/>
        </a:spcAft>
        <a:defRPr sz="2400">
          <a:solidFill>
            <a:schemeClr val="tx2"/>
          </a:solidFill>
          <a:latin typeface="Arial" panose="020B0604020202020204" pitchFamily="34" charset="0"/>
        </a:defRPr>
      </a:lvl4pPr>
      <a:lvl5pPr algn="l" rtl="0" eaLnBrk="1" fontAlgn="base" hangingPunct="1">
        <a:spcBef>
          <a:spcPct val="0"/>
        </a:spcBef>
        <a:spcAft>
          <a:spcPct val="0"/>
        </a:spcAft>
        <a:defRPr sz="2400">
          <a:solidFill>
            <a:schemeClr val="tx2"/>
          </a:solidFill>
          <a:latin typeface="Arial" panose="020B0604020202020204" pitchFamily="34" charset="0"/>
        </a:defRPr>
      </a:lvl5pPr>
      <a:lvl6pPr marL="457200" algn="l" rtl="0" eaLnBrk="1" fontAlgn="base" hangingPunct="1">
        <a:spcBef>
          <a:spcPct val="0"/>
        </a:spcBef>
        <a:spcAft>
          <a:spcPct val="0"/>
        </a:spcAft>
        <a:defRPr sz="2400">
          <a:solidFill>
            <a:schemeClr val="tx2"/>
          </a:solidFill>
          <a:latin typeface="Arial" panose="020B0604020202020204" pitchFamily="34" charset="0"/>
        </a:defRPr>
      </a:lvl6pPr>
      <a:lvl7pPr marL="914400" algn="l" rtl="0" eaLnBrk="1" fontAlgn="base" hangingPunct="1">
        <a:spcBef>
          <a:spcPct val="0"/>
        </a:spcBef>
        <a:spcAft>
          <a:spcPct val="0"/>
        </a:spcAft>
        <a:defRPr sz="2400">
          <a:solidFill>
            <a:schemeClr val="tx2"/>
          </a:solidFill>
          <a:latin typeface="Arial" panose="020B0604020202020204" pitchFamily="34" charset="0"/>
        </a:defRPr>
      </a:lvl7pPr>
      <a:lvl8pPr marL="1371600" algn="l" rtl="0" eaLnBrk="1" fontAlgn="base" hangingPunct="1">
        <a:spcBef>
          <a:spcPct val="0"/>
        </a:spcBef>
        <a:spcAft>
          <a:spcPct val="0"/>
        </a:spcAft>
        <a:defRPr sz="2400">
          <a:solidFill>
            <a:schemeClr val="tx2"/>
          </a:solidFill>
          <a:latin typeface="Arial" panose="020B0604020202020204" pitchFamily="34" charset="0"/>
        </a:defRPr>
      </a:lvl8pPr>
      <a:lvl9pPr marL="1828800" algn="l" rtl="0" eaLnBrk="1" fontAlgn="base" hangingPunct="1">
        <a:spcBef>
          <a:spcPct val="0"/>
        </a:spcBef>
        <a:spcAft>
          <a:spcPct val="0"/>
        </a:spcAft>
        <a:defRPr sz="24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4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6" Type="http://schemas.openxmlformats.org/officeDocument/2006/relationships/notesSlide" Target="../notesSlides/notesSlide3.xml"/><Relationship Id="rId5" Type="http://schemas.openxmlformats.org/officeDocument/2006/relationships/slideLayout" Target="../slideLayouts/slideLayout2.xml"/><Relationship Id="rId4" Type="http://schemas.openxmlformats.org/officeDocument/2006/relationships/hyperlink" Target="&#25991;&#20214;\2019&#24180;&#24230;&#20840;&#30465;&#21208;&#23519;&#35774;&#35745;&#36136;&#37327;&#26816;&#26597;&#39033;&#30446;&#22788;&#29702;&#20915;&#23450;&#34920;.doc" TargetMode="External"/><Relationship Id="rId3" Type="http://schemas.openxmlformats.org/officeDocument/2006/relationships/hyperlink" Target="&#25991;&#20214;\&#21513;&#26519;&#30465;&#20303;&#25151;&#21644;&#22478;&#20065;&#24314;&#35774;&#21381;&#20851;&#20110;2019&#24180;&#24230;&#20840;&#30465;&#21208;&#23519;&#35774;&#35745;&#36136;&#37327;&#26816;&#26597;&#24773;&#20917;&#30340;&#36890;&#25253;.docx" TargetMode="External"/><Relationship Id="rId2" Type="http://schemas.openxmlformats.org/officeDocument/2006/relationships/hyperlink" Target="&#25991;&#20214;\&#20851;&#20110;&#21484;&#24320;&#20840;&#30465;&#21208;&#23519;&#35774;&#35745;&#36136;&#37327;&#19987;&#39033;&#26816;&#26597;&#22521;&#35757;&#20132;&#27969;&#21450;&#36890;&#25253;&#20250;&#30340;&#36890;&#30693;.docx" TargetMode="External"/><Relationship Id="rId1" Type="http://schemas.openxmlformats.org/officeDocument/2006/relationships/hyperlink" Target="&#25991;&#20214;\&#20851;&#20110;&#24320;&#23637;2019&#24180;&#24230;&#20840;&#30465;&#21208;&#23519;&#35774;&#35745;&#21644;&#26045;&#24037;&#22270;&#23457;&#26597;&#36136;&#37327;&#19987;&#39033;&#26816;&#26597;&#30340;&#36890;&#30693;.docx"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04825" y="785795"/>
            <a:ext cx="8134350" cy="2649556"/>
          </a:xfrm>
        </p:spPr>
        <p:txBody>
          <a:bodyPr/>
          <a:lstStyle/>
          <a:p>
            <a:r>
              <a:rPr sz="5400" dirty="0" smtClean="0">
                <a:solidFill>
                  <a:srgbClr val="C00000"/>
                </a:solidFill>
                <a:ea typeface="宋体" panose="02010600030101010101" pitchFamily="2" charset="-122"/>
              </a:rPr>
              <a:t>2019年度省检中存在技术质量问题解析</a:t>
            </a:r>
            <a:endParaRPr sz="5400" dirty="0" smtClean="0">
              <a:solidFill>
                <a:srgbClr val="C00000"/>
              </a:solidFill>
              <a:ea typeface="宋体" panose="02010600030101010101" pitchFamily="2" charset="-122"/>
            </a:endParaRPr>
          </a:p>
        </p:txBody>
      </p:sp>
      <p:sp>
        <p:nvSpPr>
          <p:cNvPr id="2051" name="Rectangle 3"/>
          <p:cNvSpPr>
            <a:spLocks noGrp="1" noChangeArrowheads="1"/>
          </p:cNvSpPr>
          <p:nvPr>
            <p:ph type="subTitle" idx="1"/>
          </p:nvPr>
        </p:nvSpPr>
        <p:spPr>
          <a:xfrm>
            <a:off x="1124585" y="3435350"/>
            <a:ext cx="7267575" cy="1752600"/>
          </a:xfrm>
        </p:spPr>
        <p:txBody>
          <a:bodyPr/>
          <a:lstStyle/>
          <a:p>
            <a:r>
              <a:rPr lang="en-US" sz="4800" dirty="0" smtClean="0">
                <a:solidFill>
                  <a:srgbClr val="C00000"/>
                </a:solidFill>
                <a:ea typeface="宋体" panose="02010600030101010101" pitchFamily="2" charset="-122"/>
                <a:sym typeface="+mn-ea"/>
              </a:rPr>
              <a:t>(</a:t>
            </a:r>
            <a:r>
              <a:rPr lang="zh-CN" sz="4800" dirty="0" smtClean="0">
                <a:solidFill>
                  <a:srgbClr val="C00000"/>
                </a:solidFill>
                <a:ea typeface="宋体" panose="02010600030101010101" pitchFamily="2" charset="-122"/>
                <a:sym typeface="+mn-ea"/>
              </a:rPr>
              <a:t>电气专业）</a:t>
            </a:r>
            <a:r>
              <a:rPr sz="4800" dirty="0" smtClean="0">
                <a:solidFill>
                  <a:srgbClr val="C00000"/>
                </a:solidFill>
                <a:ea typeface="宋体" panose="02010600030101010101" pitchFamily="2" charset="-122"/>
                <a:sym typeface="+mn-ea"/>
              </a:rPr>
              <a:t>交流培训会</a:t>
            </a:r>
            <a:endParaRPr lang="en-US" altLang="zh-CN" sz="4800" dirty="0" smtClean="0">
              <a:solidFill>
                <a:srgbClr val="C00000"/>
              </a:solidFill>
              <a:ea typeface="宋体" panose="02010600030101010101" pitchFamily="2" charset="-122"/>
            </a:endParaRPr>
          </a:p>
          <a:p>
            <a:r>
              <a:rPr lang="en-US" altLang="zh-CN" sz="4800" dirty="0" smtClean="0">
                <a:solidFill>
                  <a:srgbClr val="C00000"/>
                </a:solidFill>
                <a:ea typeface="宋体" panose="02010600030101010101" pitchFamily="2" charset="-122"/>
              </a:rPr>
              <a:t>2020.01.07</a:t>
            </a:r>
            <a:endParaRPr lang="en-US" altLang="zh-CN" sz="4800" dirty="0" smtClean="0">
              <a:solidFill>
                <a:srgbClr val="C00000"/>
              </a:solidFill>
              <a:ea typeface="宋体" panose="02010600030101010101" pitchFamily="2" charset="-122"/>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9"/>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质量分析：技术质量</a:t>
            </a:r>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方面</a:t>
            </a:r>
            <a:endParaRPr lang="en-US" altLang="zh-CN"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617210"/>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fontScale="80000"/>
          </a:bodyPr>
          <a:lstStyle/>
          <a:p>
            <a:pPr marL="0" indent="0" latinLnBrk="0">
              <a:lnSpc>
                <a:spcPts val="5000"/>
              </a:lnSpc>
              <a:spcBef>
                <a:spcPts val="0"/>
              </a:spcBef>
              <a:buNone/>
            </a:pPr>
            <a:r>
              <a:rPr lang="zh-CN" altLang="en-US" sz="3600" b="1" dirty="0" smtClean="0">
                <a:solidFill>
                  <a:srgbClr val="FF0000"/>
                </a:solidFill>
                <a:ea typeface="宋体" panose="02010600030101010101" pitchFamily="2" charset="-122"/>
                <a:sym typeface="+mn-ea"/>
              </a:rPr>
              <a:t>相关资料的情况：</a:t>
            </a:r>
            <a:endParaRPr lang="zh-CN" altLang="en-US" sz="3600" b="1" dirty="0" smtClean="0">
              <a:solidFill>
                <a:srgbClr val="FF0000"/>
              </a:solidFill>
              <a:ea typeface="宋体" panose="02010600030101010101" pitchFamily="2" charset="-122"/>
              <a:sym typeface="+mn-ea"/>
            </a:endParaRPr>
          </a:p>
          <a:p>
            <a:pPr marL="0" indent="0" latinLnBrk="0">
              <a:lnSpc>
                <a:spcPts val="5000"/>
              </a:lnSpc>
              <a:spcBef>
                <a:spcPts val="0"/>
              </a:spcBef>
              <a:buNone/>
            </a:pPr>
            <a:r>
              <a:rPr lang="en-US" altLang="zh-CN" sz="2800" b="1" dirty="0" smtClean="0">
                <a:solidFill>
                  <a:schemeClr val="tx1"/>
                </a:solidFill>
                <a:ea typeface="宋体" panose="02010600030101010101" pitchFamily="2" charset="-122"/>
                <a:sym typeface="+mn-ea"/>
              </a:rPr>
              <a:t>1  电气计算书内容不全或缺失</a:t>
            </a:r>
            <a:r>
              <a:rPr lang="zh-CN" altLang="en-US" sz="2800" b="1" dirty="0" smtClean="0">
                <a:solidFill>
                  <a:schemeClr val="tx1"/>
                </a:solidFill>
                <a:ea typeface="宋体" panose="02010600030101010101" pitchFamily="2" charset="-122"/>
                <a:sym typeface="+mn-ea"/>
              </a:rPr>
              <a:t>。</a:t>
            </a:r>
            <a:endParaRPr lang="zh-CN" altLang="en-US" sz="2800" b="1" dirty="0" smtClean="0">
              <a:solidFill>
                <a:schemeClr val="tx1"/>
              </a:solidFill>
              <a:ea typeface="宋体" panose="02010600030101010101" pitchFamily="2" charset="-122"/>
              <a:sym typeface="+mn-ea"/>
            </a:endParaRPr>
          </a:p>
          <a:p>
            <a:pPr marL="0" indent="0" latinLnBrk="0">
              <a:lnSpc>
                <a:spcPts val="5000"/>
              </a:lnSpc>
              <a:spcBef>
                <a:spcPts val="0"/>
              </a:spcBef>
              <a:buNone/>
            </a:pPr>
            <a:r>
              <a:rPr lang="en-US" altLang="zh-CN" sz="3200" b="1" dirty="0" smtClean="0">
                <a:solidFill>
                  <a:schemeClr val="tx1"/>
                </a:solidFill>
                <a:effectLst>
                  <a:outerShdw blurRad="38100" dist="19050" dir="2700000" algn="tl" rotWithShape="0">
                    <a:schemeClr val="dk1">
                      <a:alpha val="40000"/>
                    </a:schemeClr>
                  </a:outerShdw>
                </a:effectLst>
                <a:ea typeface="宋体" panose="02010600030101010101" pitchFamily="2" charset="-122"/>
                <a:sym typeface="+mn-ea"/>
              </a:rPr>
              <a:t>依据《建筑工程设计文件编制深度规定》（2016年版）要求，应根据工程的规模不同提供相应的</a:t>
            </a:r>
            <a:r>
              <a:rPr lang="en-US" altLang="zh-CN" sz="3200" b="1" dirty="0" smtClean="0">
                <a:solidFill>
                  <a:srgbClr val="FF0000"/>
                </a:solidFill>
                <a:effectLst>
                  <a:outerShdw blurRad="38100" dist="19050" dir="2700000" algn="tl" rotWithShape="0">
                    <a:schemeClr val="dk1">
                      <a:alpha val="40000"/>
                    </a:schemeClr>
                  </a:outerShdw>
                </a:effectLst>
                <a:ea typeface="宋体" panose="02010600030101010101" pitchFamily="2" charset="-122"/>
                <a:sym typeface="+mn-ea"/>
              </a:rPr>
              <a:t>用电设备负荷计算</a:t>
            </a:r>
            <a:r>
              <a:rPr lang="en-US" altLang="zh-CN" sz="3200" b="1" dirty="0" smtClean="0">
                <a:solidFill>
                  <a:schemeClr val="tx1"/>
                </a:solidFill>
                <a:effectLst>
                  <a:outerShdw blurRad="38100" dist="19050" dir="2700000" algn="tl" rotWithShape="0">
                    <a:schemeClr val="dk1">
                      <a:alpha val="40000"/>
                    </a:schemeClr>
                  </a:outerShdw>
                </a:effectLst>
                <a:ea typeface="宋体" panose="02010600030101010101" pitchFamily="2" charset="-122"/>
                <a:sym typeface="+mn-ea"/>
              </a:rPr>
              <a:t>、变压器、柴油发电机选型计算、</a:t>
            </a:r>
            <a:r>
              <a:rPr lang="en-US" altLang="zh-CN" sz="3200" b="1" dirty="0" smtClean="0">
                <a:solidFill>
                  <a:srgbClr val="FF0000"/>
                </a:solidFill>
                <a:effectLst>
                  <a:outerShdw blurRad="38100" dist="19050" dir="2700000" algn="tl" rotWithShape="0">
                    <a:schemeClr val="dk1">
                      <a:alpha val="40000"/>
                    </a:schemeClr>
                  </a:outerShdw>
                </a:effectLst>
                <a:ea typeface="宋体" panose="02010600030101010101" pitchFamily="2" charset="-122"/>
                <a:sym typeface="+mn-ea"/>
              </a:rPr>
              <a:t>照明计算书</a:t>
            </a:r>
            <a:r>
              <a:rPr lang="en-US" altLang="zh-CN" sz="3200" b="1" dirty="0" smtClean="0">
                <a:solidFill>
                  <a:schemeClr val="tx1"/>
                </a:solidFill>
                <a:effectLst>
                  <a:outerShdw blurRad="38100" dist="19050" dir="2700000" algn="tl" rotWithShape="0">
                    <a:schemeClr val="dk1">
                      <a:alpha val="40000"/>
                    </a:schemeClr>
                  </a:outerShdw>
                </a:effectLst>
                <a:ea typeface="宋体" panose="02010600030101010101" pitchFamily="2" charset="-122"/>
                <a:sym typeface="+mn-ea"/>
              </a:rPr>
              <a:t>、</a:t>
            </a:r>
            <a:r>
              <a:rPr lang="en-US" altLang="zh-CN" sz="3200" b="1" dirty="0" smtClean="0">
                <a:solidFill>
                  <a:srgbClr val="FF0000"/>
                </a:solidFill>
                <a:effectLst>
                  <a:outerShdw blurRad="38100" dist="19050" dir="2700000" algn="tl" rotWithShape="0">
                    <a:schemeClr val="dk1">
                      <a:alpha val="40000"/>
                    </a:schemeClr>
                  </a:outerShdw>
                </a:effectLst>
                <a:ea typeface="宋体" panose="02010600030101010101" pitchFamily="2" charset="-122"/>
                <a:sym typeface="+mn-ea"/>
              </a:rPr>
              <a:t>防雷类别计算</a:t>
            </a:r>
            <a:r>
              <a:rPr lang="en-US" altLang="zh-CN" sz="3200" b="1" dirty="0" smtClean="0">
                <a:solidFill>
                  <a:schemeClr val="tx1"/>
                </a:solidFill>
                <a:effectLst>
                  <a:outerShdw blurRad="38100" dist="19050" dir="2700000" algn="tl" rotWithShape="0">
                    <a:schemeClr val="dk1">
                      <a:alpha val="40000"/>
                    </a:schemeClr>
                  </a:outerShdw>
                </a:effectLst>
                <a:ea typeface="宋体" panose="02010600030101010101" pitchFamily="2" charset="-122"/>
                <a:sym typeface="+mn-ea"/>
              </a:rPr>
              <a:t>、典型回路电压损失计算、系统短路电流计算。</a:t>
            </a:r>
            <a:endParaRPr lang="en-US" altLang="zh-CN" sz="3200" b="1" dirty="0" smtClean="0">
              <a:solidFill>
                <a:schemeClr val="tx1"/>
              </a:solidFill>
              <a:effectLst>
                <a:outerShdw blurRad="38100" dist="19050" dir="2700000" algn="tl" rotWithShape="0">
                  <a:schemeClr val="dk1">
                    <a:alpha val="40000"/>
                  </a:schemeClr>
                </a:outerShdw>
              </a:effectLst>
              <a:ea typeface="宋体" panose="02010600030101010101" pitchFamily="2" charset="-122"/>
              <a:sym typeface="+mn-ea"/>
            </a:endParaRPr>
          </a:p>
          <a:p>
            <a:pPr marL="0" indent="0" latinLnBrk="0">
              <a:lnSpc>
                <a:spcPts val="5000"/>
              </a:lnSpc>
              <a:spcBef>
                <a:spcPts val="0"/>
              </a:spcBef>
              <a:buNone/>
            </a:pPr>
            <a:endParaRPr lang="zh-CN" altLang="en-US" sz="2800" b="1" dirty="0" smtClean="0">
              <a:solidFill>
                <a:schemeClr val="tx1"/>
              </a:solidFill>
              <a:ea typeface="宋体" panose="02010600030101010101" pitchFamily="2" charset="-122"/>
              <a:sym typeface="+mn-ea"/>
            </a:endParaRPr>
          </a:p>
          <a:p>
            <a:pPr marL="0" indent="0" latinLnBrk="0">
              <a:lnSpc>
                <a:spcPts val="5000"/>
              </a:lnSpc>
              <a:spcBef>
                <a:spcPts val="0"/>
              </a:spcBef>
              <a:buNone/>
            </a:pPr>
            <a:r>
              <a:rPr lang="zh-CN" altLang="en-US" sz="2800" b="1" dirty="0" smtClean="0">
                <a:solidFill>
                  <a:schemeClr val="tx1"/>
                </a:solidFill>
                <a:ea typeface="宋体" panose="02010600030101010101" pitchFamily="2" charset="-122"/>
                <a:sym typeface="+mn-ea"/>
              </a:rPr>
              <a:t>此项工作外省设计院做的比我省设计院做的好！</a:t>
            </a:r>
            <a:endParaRPr lang="en-US" altLang="zh-CN" sz="2800" b="1" dirty="0" smtClean="0">
              <a:solidFill>
                <a:schemeClr val="tx1"/>
              </a:solidFill>
              <a:ea typeface="宋体" panose="02010600030101010101" pitchFamily="2" charset="-122"/>
              <a:sym typeface="+mn-ea"/>
            </a:endParaRPr>
          </a:p>
          <a:p>
            <a:pPr marL="0" indent="0" latinLnBrk="0">
              <a:lnSpc>
                <a:spcPts val="5000"/>
              </a:lnSpc>
              <a:spcBef>
                <a:spcPts val="0"/>
              </a:spcBef>
              <a:buNone/>
            </a:pPr>
            <a:endParaRPr lang="zh-CN" altLang="en-US" sz="2800" b="1" dirty="0" smtClean="0">
              <a:solidFill>
                <a:schemeClr val="tx1"/>
              </a:solidFill>
              <a:ea typeface="宋体" panose="02010600030101010101" pitchFamily="2" charset="-122"/>
              <a:sym typeface="+mn-ea"/>
            </a:endParaRPr>
          </a:p>
          <a:p>
            <a:pPr marL="0" indent="0" latinLnBrk="0">
              <a:lnSpc>
                <a:spcPts val="5000"/>
              </a:lnSpc>
              <a:spcBef>
                <a:spcPts val="0"/>
              </a:spcBef>
              <a:buNone/>
            </a:pPr>
            <a:endParaRPr lang="en-US" altLang="zh-CN" sz="3200" b="1" dirty="0" smtClean="0">
              <a:solidFill>
                <a:schemeClr val="tx1"/>
              </a:solidFill>
              <a:ea typeface="宋体" panose="02010600030101010101" pitchFamily="2" charset="-122"/>
              <a:sym typeface="+mn-ea"/>
            </a:endParaRPr>
          </a:p>
          <a:p>
            <a:pPr marL="0" indent="0" latinLnBrk="0">
              <a:lnSpc>
                <a:spcPts val="4000"/>
              </a:lnSpc>
              <a:spcBef>
                <a:spcPts val="0"/>
              </a:spcBef>
              <a:buNone/>
            </a:pPr>
            <a:endParaRPr lang="en-US" altLang="zh-CN" sz="3200" b="1" dirty="0" smtClean="0">
              <a:solidFill>
                <a:schemeClr val="tx1"/>
              </a:solidFill>
              <a:ea typeface="宋体" panose="02010600030101010101" pitchFamily="2" charset="-122"/>
              <a:sym typeface="+mn-ea"/>
            </a:endParaRPr>
          </a:p>
          <a:p>
            <a:pPr marL="0" indent="0" latinLnBrk="0">
              <a:lnSpc>
                <a:spcPts val="5000"/>
              </a:lnSpc>
              <a:spcBef>
                <a:spcPts val="0"/>
              </a:spcBef>
              <a:buNone/>
            </a:pPr>
            <a:endParaRPr lang="zh-CN" altLang="en-US" sz="2800" b="1" dirty="0" smtClean="0">
              <a:solidFill>
                <a:schemeClr val="tx1"/>
              </a:solidFill>
              <a:ea typeface="宋体" panose="02010600030101010101" pitchFamily="2" charset="-122"/>
              <a:sym typeface="+mn-ea"/>
            </a:endParaRPr>
          </a:p>
          <a:p>
            <a:pPr marL="0" indent="0" latinLnBrk="0">
              <a:lnSpc>
                <a:spcPts val="5000"/>
              </a:lnSpc>
              <a:spcBef>
                <a:spcPts val="0"/>
              </a:spcBef>
              <a:buNone/>
            </a:pPr>
            <a:endParaRPr lang="zh-CN" altLang="en-US" sz="2800" b="1" dirty="0" smtClean="0">
              <a:solidFill>
                <a:schemeClr val="tx1"/>
              </a:solidFill>
              <a:ea typeface="宋体" panose="02010600030101010101" pitchFamily="2" charset="-122"/>
              <a:sym typeface="+mn-ea"/>
            </a:endParaRPr>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质量分析：技术质量</a:t>
            </a:r>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方面</a:t>
            </a:r>
            <a:endParaRPr lang="en-US" altLang="zh-CN"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617210"/>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fontScale="80000"/>
          </a:bodyPr>
          <a:lstStyle/>
          <a:p>
            <a:pPr marL="0" indent="0" latinLnBrk="0">
              <a:lnSpc>
                <a:spcPts val="5000"/>
              </a:lnSpc>
              <a:spcBef>
                <a:spcPts val="0"/>
              </a:spcBef>
              <a:buNone/>
            </a:pPr>
            <a:r>
              <a:rPr lang="zh-CN" altLang="en-US" sz="3600" b="1" dirty="0" smtClean="0">
                <a:solidFill>
                  <a:srgbClr val="FF0000"/>
                </a:solidFill>
                <a:ea typeface="宋体" panose="02010600030101010101" pitchFamily="2" charset="-122"/>
                <a:sym typeface="+mn-ea"/>
              </a:rPr>
              <a:t>相关资料的情况：</a:t>
            </a:r>
            <a:endParaRPr lang="zh-CN" altLang="en-US" sz="3600" b="1" dirty="0" smtClean="0">
              <a:solidFill>
                <a:srgbClr val="FF0000"/>
              </a:solidFill>
              <a:ea typeface="宋体" panose="02010600030101010101" pitchFamily="2" charset="-122"/>
              <a:sym typeface="+mn-ea"/>
            </a:endParaRPr>
          </a:p>
          <a:p>
            <a:pPr marL="0" indent="0" latinLnBrk="0">
              <a:lnSpc>
                <a:spcPts val="5000"/>
              </a:lnSpc>
              <a:spcBef>
                <a:spcPts val="0"/>
              </a:spcBef>
              <a:buNone/>
            </a:pPr>
            <a:r>
              <a:rPr lang="en-US" altLang="zh-CN" sz="3000" b="1" dirty="0" smtClean="0">
                <a:solidFill>
                  <a:schemeClr val="tx1"/>
                </a:solidFill>
                <a:ea typeface="宋体" panose="02010600030101010101" pitchFamily="2" charset="-122"/>
                <a:sym typeface="+mn-ea"/>
              </a:rPr>
              <a:t>2 照</a:t>
            </a:r>
            <a:r>
              <a:rPr lang="zh-CN" altLang="en-US" sz="3000" b="1" dirty="0" smtClean="0">
                <a:solidFill>
                  <a:schemeClr val="tx1"/>
                </a:solidFill>
                <a:ea typeface="宋体" panose="02010600030101010101" pitchFamily="2" charset="-122"/>
                <a:sym typeface="+mn-ea"/>
              </a:rPr>
              <a:t>明</a:t>
            </a:r>
            <a:r>
              <a:rPr lang="en-US" altLang="zh-CN" sz="3000" b="1" dirty="0" smtClean="0">
                <a:solidFill>
                  <a:schemeClr val="tx1"/>
                </a:solidFill>
                <a:ea typeface="宋体" panose="02010600030101010101" pitchFamily="2" charset="-122"/>
                <a:sym typeface="+mn-ea"/>
              </a:rPr>
              <a:t>计算书参数与图纸不一致</a:t>
            </a:r>
            <a:r>
              <a:rPr lang="zh-CN" altLang="en-US" sz="3000" b="1" dirty="0" smtClean="0">
                <a:solidFill>
                  <a:schemeClr val="tx1"/>
                </a:solidFill>
                <a:ea typeface="宋体" panose="02010600030101010101" pitchFamily="2" charset="-122"/>
                <a:sym typeface="+mn-ea"/>
              </a:rPr>
              <a:t>。</a:t>
            </a:r>
            <a:endParaRPr lang="zh-CN" altLang="en-US" sz="3000" b="1" dirty="0" smtClean="0">
              <a:solidFill>
                <a:schemeClr val="tx1"/>
              </a:solidFill>
              <a:ea typeface="宋体" panose="02010600030101010101" pitchFamily="2" charset="-122"/>
              <a:sym typeface="+mn-ea"/>
            </a:endParaRPr>
          </a:p>
          <a:p>
            <a:pPr marL="0" indent="0" latinLnBrk="0">
              <a:lnSpc>
                <a:spcPts val="5000"/>
              </a:lnSpc>
              <a:spcBef>
                <a:spcPts val="0"/>
              </a:spcBef>
              <a:buNone/>
            </a:pPr>
            <a:r>
              <a:rPr lang="en-US" altLang="zh-CN" sz="2900" b="1" dirty="0" smtClean="0">
                <a:solidFill>
                  <a:srgbClr val="FFFF00"/>
                </a:solidFill>
                <a:ea typeface="宋体" panose="02010600030101010101" pitchFamily="2" charset="-122"/>
                <a:sym typeface="+mn-ea"/>
              </a:rPr>
              <a:t>主要体现在：</a:t>
            </a:r>
            <a:endParaRPr lang="en-US" altLang="zh-CN" sz="2900" b="1" dirty="0" smtClean="0">
              <a:solidFill>
                <a:srgbClr val="FFFF00"/>
              </a:solidFill>
              <a:ea typeface="宋体" panose="02010600030101010101" pitchFamily="2" charset="-122"/>
              <a:sym typeface="+mn-ea"/>
            </a:endParaRPr>
          </a:p>
          <a:p>
            <a:pPr marL="0" indent="0" latinLnBrk="0">
              <a:lnSpc>
                <a:spcPts val="5000"/>
              </a:lnSpc>
              <a:spcBef>
                <a:spcPts val="0"/>
              </a:spcBef>
              <a:buNone/>
            </a:pPr>
            <a:r>
              <a:rPr lang="en-US" altLang="zh-CN" sz="2900" b="1" dirty="0" smtClean="0">
                <a:solidFill>
                  <a:srgbClr val="FFFF00"/>
                </a:solidFill>
                <a:ea typeface="宋体" panose="02010600030101010101" pitchFamily="2" charset="-122"/>
                <a:sym typeface="+mn-ea"/>
              </a:rPr>
              <a:t>2.1 计算书与图纸的灯具</a:t>
            </a:r>
            <a:r>
              <a:rPr lang="zh-CN" altLang="en-US" sz="2900" b="1" dirty="0" smtClean="0">
                <a:solidFill>
                  <a:srgbClr val="FFFF00"/>
                </a:solidFill>
                <a:ea typeface="宋体" panose="02010600030101010101" pitchFamily="2" charset="-122"/>
                <a:sym typeface="+mn-ea"/>
              </a:rPr>
              <a:t>类型</a:t>
            </a:r>
            <a:r>
              <a:rPr lang="en-US" altLang="zh-CN" sz="2900" b="1" dirty="0" smtClean="0">
                <a:solidFill>
                  <a:srgbClr val="FFFF00"/>
                </a:solidFill>
                <a:ea typeface="宋体" panose="02010600030101010101" pitchFamily="2" charset="-122"/>
                <a:sym typeface="+mn-ea"/>
              </a:rPr>
              <a:t>不一致</a:t>
            </a:r>
            <a:r>
              <a:rPr lang="zh-CN" altLang="en-US" sz="2900" b="1" dirty="0" smtClean="0">
                <a:solidFill>
                  <a:srgbClr val="FFFF00"/>
                </a:solidFill>
                <a:ea typeface="宋体" panose="02010600030101010101" pitchFamily="2" charset="-122"/>
                <a:sym typeface="+mn-ea"/>
              </a:rPr>
              <a:t>； </a:t>
            </a:r>
            <a:r>
              <a:rPr lang="en-US" altLang="zh-CN" sz="2900" b="1" dirty="0" smtClean="0">
                <a:solidFill>
                  <a:srgbClr val="FFFF00"/>
                </a:solidFill>
                <a:ea typeface="宋体" panose="02010600030101010101" pitchFamily="2" charset="-122"/>
                <a:sym typeface="+mn-ea"/>
              </a:rPr>
              <a:t>2.2计算书与图纸的</a:t>
            </a:r>
            <a:r>
              <a:rPr lang="zh-CN" altLang="en-US" sz="2900" b="1" dirty="0" smtClean="0">
                <a:solidFill>
                  <a:srgbClr val="FFFF00"/>
                </a:solidFill>
                <a:ea typeface="宋体" panose="02010600030101010101" pitchFamily="2" charset="-122"/>
                <a:sym typeface="+mn-ea"/>
              </a:rPr>
              <a:t>光源不一致；</a:t>
            </a:r>
            <a:endParaRPr lang="zh-CN" altLang="en-US" sz="2900" b="1" dirty="0" smtClean="0">
              <a:solidFill>
                <a:srgbClr val="FFFF00"/>
              </a:solidFill>
              <a:ea typeface="宋体" panose="02010600030101010101" pitchFamily="2" charset="-122"/>
              <a:sym typeface="+mn-ea"/>
            </a:endParaRPr>
          </a:p>
          <a:p>
            <a:pPr marL="0" indent="0" latinLnBrk="0">
              <a:lnSpc>
                <a:spcPts val="5000"/>
              </a:lnSpc>
              <a:spcBef>
                <a:spcPts val="0"/>
              </a:spcBef>
              <a:buNone/>
            </a:pPr>
            <a:r>
              <a:rPr lang="en-US" altLang="zh-CN" sz="2900" b="1" dirty="0" smtClean="0">
                <a:solidFill>
                  <a:srgbClr val="FFFF00"/>
                </a:solidFill>
                <a:ea typeface="宋体" panose="02010600030101010101" pitchFamily="2" charset="-122"/>
                <a:sym typeface="+mn-ea"/>
              </a:rPr>
              <a:t>2.3 计算书与图纸的</a:t>
            </a:r>
            <a:r>
              <a:rPr lang="zh-CN" altLang="en-US" sz="2900" b="1" dirty="0" smtClean="0">
                <a:solidFill>
                  <a:srgbClr val="FFFF00"/>
                </a:solidFill>
                <a:ea typeface="宋体" panose="02010600030101010101" pitchFamily="2" charset="-122"/>
                <a:sym typeface="+mn-ea"/>
              </a:rPr>
              <a:t>灯具安装高度不一致；</a:t>
            </a:r>
            <a:endParaRPr lang="zh-CN" altLang="en-US" sz="2900" b="1" dirty="0" smtClean="0">
              <a:solidFill>
                <a:srgbClr val="FFFF00"/>
              </a:solidFill>
              <a:ea typeface="宋体" panose="02010600030101010101" pitchFamily="2" charset="-122"/>
              <a:sym typeface="+mn-ea"/>
            </a:endParaRPr>
          </a:p>
          <a:p>
            <a:pPr marL="0" indent="0" latinLnBrk="0">
              <a:lnSpc>
                <a:spcPts val="5000"/>
              </a:lnSpc>
              <a:spcBef>
                <a:spcPts val="0"/>
              </a:spcBef>
              <a:buNone/>
            </a:pPr>
            <a:r>
              <a:rPr lang="en-US" altLang="zh-CN" sz="2900" b="1" dirty="0" smtClean="0">
                <a:solidFill>
                  <a:srgbClr val="FFFF00"/>
                </a:solidFill>
                <a:ea typeface="宋体" panose="02010600030101010101" pitchFamily="2" charset="-122"/>
                <a:sym typeface="+mn-ea"/>
              </a:rPr>
              <a:t>2.4 计算书与图纸的</a:t>
            </a:r>
            <a:r>
              <a:rPr lang="zh-CN" altLang="en-US" sz="2900" b="1" dirty="0" smtClean="0">
                <a:solidFill>
                  <a:srgbClr val="FFFF00"/>
                </a:solidFill>
                <a:ea typeface="宋体" panose="02010600030101010101" pitchFamily="2" charset="-122"/>
                <a:sym typeface="+mn-ea"/>
              </a:rPr>
              <a:t>照明节能措施表中数值不一致；</a:t>
            </a:r>
            <a:endParaRPr lang="zh-CN" altLang="en-US" sz="2900" b="1" dirty="0" smtClean="0">
              <a:solidFill>
                <a:srgbClr val="FFFF00"/>
              </a:solidFill>
              <a:ea typeface="宋体" panose="02010600030101010101" pitchFamily="2" charset="-122"/>
              <a:sym typeface="+mn-ea"/>
            </a:endParaRPr>
          </a:p>
          <a:p>
            <a:pPr marL="0" algn="l" latinLnBrk="0">
              <a:lnSpc>
                <a:spcPts val="5000"/>
              </a:lnSpc>
              <a:spcBef>
                <a:spcPts val="0"/>
              </a:spcBef>
              <a:buClrTx/>
              <a:buSzTx/>
              <a:buFontTx/>
              <a:buNone/>
            </a:pPr>
            <a:r>
              <a:rPr lang="en-US" altLang="zh-CN" sz="2900" b="1" dirty="0" smtClean="0">
                <a:solidFill>
                  <a:schemeClr val="tx1"/>
                </a:solidFill>
                <a:ea typeface="宋体" panose="02010600030101010101" pitchFamily="2" charset="-122"/>
                <a:sym typeface="+mn-ea"/>
              </a:rPr>
              <a:t>3 缺少风机、水泵等设备二次控制原理图</a:t>
            </a:r>
            <a:endParaRPr lang="en-US" altLang="zh-CN" sz="2900" b="1" dirty="0" smtClean="0">
              <a:solidFill>
                <a:schemeClr val="tx1"/>
              </a:solidFill>
              <a:ea typeface="宋体" panose="02010600030101010101" pitchFamily="2" charset="-122"/>
              <a:sym typeface="+mn-ea"/>
            </a:endParaRPr>
          </a:p>
          <a:p>
            <a:pPr marL="0" algn="l" latinLnBrk="0">
              <a:lnSpc>
                <a:spcPts val="5000"/>
              </a:lnSpc>
              <a:spcBef>
                <a:spcPts val="0"/>
              </a:spcBef>
              <a:buClrTx/>
              <a:buSzTx/>
              <a:buFontTx/>
              <a:buNone/>
            </a:pPr>
            <a:r>
              <a:rPr lang="en-US" altLang="zh-CN" sz="2900" b="1" dirty="0" smtClean="0">
                <a:solidFill>
                  <a:schemeClr val="tx1"/>
                </a:solidFill>
                <a:ea typeface="宋体" panose="02010600030101010101" pitchFamily="2" charset="-122"/>
                <a:sym typeface="+mn-ea"/>
              </a:rPr>
              <a:t>（或</a:t>
            </a:r>
            <a:r>
              <a:rPr lang="zh-CN" altLang="en-US" sz="2900" b="1" dirty="0" smtClean="0">
                <a:solidFill>
                  <a:schemeClr val="tx1"/>
                </a:solidFill>
                <a:ea typeface="宋体" panose="02010600030101010101" pitchFamily="2" charset="-122"/>
                <a:sym typeface="+mn-ea"/>
              </a:rPr>
              <a:t>未</a:t>
            </a:r>
            <a:r>
              <a:rPr lang="en-US" altLang="zh-CN" sz="2900" b="1" dirty="0" smtClean="0">
                <a:solidFill>
                  <a:schemeClr val="tx1"/>
                </a:solidFill>
                <a:ea typeface="宋体" panose="02010600030101010101" pitchFamily="2" charset="-122"/>
                <a:sym typeface="+mn-ea"/>
              </a:rPr>
              <a:t>列出索</a:t>
            </a:r>
            <a:r>
              <a:rPr lang="zh-CN" altLang="en-US" sz="2900" b="1" dirty="0" smtClean="0">
                <a:solidFill>
                  <a:schemeClr val="tx1"/>
                </a:solidFill>
                <a:ea typeface="宋体" panose="02010600030101010101" pitchFamily="2" charset="-122"/>
                <a:sym typeface="+mn-ea"/>
              </a:rPr>
              <a:t>引图集</a:t>
            </a:r>
            <a:r>
              <a:rPr lang="en-US" altLang="zh-CN" sz="2900" b="1" dirty="0" smtClean="0">
                <a:solidFill>
                  <a:schemeClr val="tx1"/>
                </a:solidFill>
                <a:ea typeface="宋体" panose="02010600030101010101" pitchFamily="2" charset="-122"/>
                <a:sym typeface="+mn-ea"/>
              </a:rPr>
              <a:t>及方案号）。</a:t>
            </a:r>
            <a:endParaRPr lang="en-US" altLang="zh-CN" sz="2900" b="1" dirty="0" smtClean="0">
              <a:solidFill>
                <a:schemeClr val="tx1"/>
              </a:solidFill>
              <a:ea typeface="宋体" panose="02010600030101010101" pitchFamily="2" charset="-122"/>
              <a:sym typeface="+mn-ea"/>
            </a:endParaRPr>
          </a:p>
          <a:p>
            <a:pPr marL="0" indent="0" latinLnBrk="0">
              <a:lnSpc>
                <a:spcPts val="5000"/>
              </a:lnSpc>
              <a:spcBef>
                <a:spcPts val="0"/>
              </a:spcBef>
              <a:buNone/>
            </a:pPr>
            <a:endParaRPr lang="zh-CN" altLang="en-US" sz="3300" b="1" dirty="0" smtClean="0">
              <a:solidFill>
                <a:schemeClr val="tx1"/>
              </a:solidFill>
              <a:ea typeface="宋体" panose="02010600030101010101" pitchFamily="2" charset="-122"/>
              <a:sym typeface="+mn-ea"/>
            </a:endParaRPr>
          </a:p>
          <a:p>
            <a:pPr marL="0" indent="0" latinLnBrk="0">
              <a:lnSpc>
                <a:spcPts val="5000"/>
              </a:lnSpc>
              <a:spcBef>
                <a:spcPts val="0"/>
              </a:spcBef>
              <a:buNone/>
            </a:pPr>
            <a:endParaRPr lang="zh-CN" altLang="en-US" sz="2800" b="1" dirty="0" smtClean="0">
              <a:solidFill>
                <a:schemeClr val="tx1"/>
              </a:solidFill>
              <a:ea typeface="宋体" panose="02010600030101010101" pitchFamily="2" charset="-122"/>
              <a:sym typeface="+mn-ea"/>
            </a:endParaRPr>
          </a:p>
          <a:p>
            <a:pPr marL="0" indent="0" latinLnBrk="0">
              <a:lnSpc>
                <a:spcPts val="5000"/>
              </a:lnSpc>
              <a:spcBef>
                <a:spcPts val="0"/>
              </a:spcBef>
              <a:buNone/>
            </a:pPr>
            <a:endParaRPr lang="en-US" altLang="zh-CN" sz="3200" b="1" dirty="0" smtClean="0">
              <a:solidFill>
                <a:schemeClr val="tx1"/>
              </a:solidFill>
              <a:ea typeface="宋体" panose="02010600030101010101" pitchFamily="2" charset="-122"/>
              <a:sym typeface="+mn-ea"/>
            </a:endParaRPr>
          </a:p>
          <a:p>
            <a:pPr marL="0" indent="0" latinLnBrk="0">
              <a:lnSpc>
                <a:spcPts val="4000"/>
              </a:lnSpc>
              <a:spcBef>
                <a:spcPts val="0"/>
              </a:spcBef>
              <a:buNone/>
            </a:pPr>
            <a:endParaRPr lang="en-US" altLang="zh-CN" sz="3200" b="1" dirty="0" smtClean="0">
              <a:solidFill>
                <a:schemeClr val="tx1"/>
              </a:solidFill>
              <a:ea typeface="宋体" panose="02010600030101010101" pitchFamily="2" charset="-122"/>
              <a:sym typeface="+mn-ea"/>
            </a:endParaRPr>
          </a:p>
          <a:p>
            <a:pPr marL="0" indent="0" latinLnBrk="0">
              <a:lnSpc>
                <a:spcPts val="5000"/>
              </a:lnSpc>
              <a:spcBef>
                <a:spcPts val="0"/>
              </a:spcBef>
              <a:buNone/>
            </a:pPr>
            <a:endParaRPr lang="zh-CN" altLang="en-US" sz="2800" b="1" dirty="0" smtClean="0">
              <a:solidFill>
                <a:schemeClr val="tx1"/>
              </a:solidFill>
              <a:ea typeface="宋体" panose="02010600030101010101" pitchFamily="2" charset="-122"/>
              <a:sym typeface="+mn-ea"/>
            </a:endParaRPr>
          </a:p>
          <a:p>
            <a:pPr marL="0" indent="0" latinLnBrk="0">
              <a:lnSpc>
                <a:spcPts val="5000"/>
              </a:lnSpc>
              <a:spcBef>
                <a:spcPts val="0"/>
              </a:spcBef>
              <a:buNone/>
            </a:pPr>
            <a:endParaRPr lang="zh-CN" altLang="en-US" sz="2800" b="1" dirty="0" smtClean="0">
              <a:solidFill>
                <a:schemeClr val="tx1"/>
              </a:solidFill>
              <a:ea typeface="宋体" panose="02010600030101010101" pitchFamily="2" charset="-122"/>
              <a:sym typeface="+mn-ea"/>
            </a:endParaRPr>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质量分析：技术质量</a:t>
            </a:r>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方面</a:t>
            </a:r>
            <a:endParaRPr lang="en-US" altLang="zh-CN"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701665"/>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a:bodyPr>
          <a:lstStyle/>
          <a:p>
            <a:pPr marL="0" indent="0" latinLnBrk="0">
              <a:lnSpc>
                <a:spcPts val="5000"/>
              </a:lnSpc>
              <a:spcBef>
                <a:spcPts val="0"/>
              </a:spcBef>
              <a:buNone/>
            </a:pPr>
            <a:r>
              <a:rPr lang="zh-CN" altLang="en-US" sz="3600" b="1" dirty="0" smtClean="0">
                <a:solidFill>
                  <a:srgbClr val="FF0000"/>
                </a:solidFill>
                <a:ea typeface="宋体" panose="02010600030101010101" pitchFamily="2" charset="-122"/>
                <a:sym typeface="+mn-ea"/>
              </a:rPr>
              <a:t>违反强制性条文的情况：</a:t>
            </a:r>
            <a:endParaRPr lang="zh-CN" altLang="en-US" sz="3600" b="1" dirty="0" smtClean="0">
              <a:solidFill>
                <a:srgbClr val="FF0000"/>
              </a:solidFill>
              <a:ea typeface="宋体" panose="02010600030101010101" pitchFamily="2" charset="-122"/>
              <a:sym typeface="+mn-ea"/>
            </a:endParaRPr>
          </a:p>
          <a:p>
            <a:pPr marL="0" indent="0" latinLnBrk="0">
              <a:lnSpc>
                <a:spcPts val="4500"/>
              </a:lnSpc>
              <a:spcBef>
                <a:spcPts val="0"/>
              </a:spcBef>
              <a:buNone/>
            </a:pPr>
            <a:r>
              <a:rPr lang="zh-CN" altLang="en-US" sz="2800" b="1" dirty="0" smtClean="0">
                <a:solidFill>
                  <a:srgbClr val="FFFF00"/>
                </a:solidFill>
                <a:ea typeface="宋体" panose="02010600030101010101" pitchFamily="2" charset="-122"/>
                <a:sym typeface="+mn-ea"/>
              </a:rPr>
              <a:t>用电安全类：</a:t>
            </a:r>
            <a:endParaRPr lang="zh-CN" altLang="en-US" sz="28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en-US" altLang="zh-CN" sz="2800" b="1" dirty="0" smtClean="0">
                <a:solidFill>
                  <a:schemeClr val="tx1"/>
                </a:solidFill>
                <a:ea typeface="宋体" panose="02010600030101010101" pitchFamily="2" charset="-122"/>
                <a:sym typeface="+mn-ea"/>
              </a:rPr>
              <a:t>1  </a:t>
            </a:r>
            <a:r>
              <a:rPr lang="zh-CN" altLang="en-US" sz="2800" b="1" dirty="0" smtClean="0">
                <a:solidFill>
                  <a:schemeClr val="tx1"/>
                </a:solidFill>
                <a:ea typeface="宋体" panose="02010600030101010101" pitchFamily="2" charset="-122"/>
                <a:sym typeface="+mn-ea"/>
              </a:rPr>
              <a:t>中小学教育</a:t>
            </a:r>
            <a:r>
              <a:rPr lang="zh-CN" altLang="en-US" sz="2800" b="1" dirty="0" smtClean="0">
                <a:solidFill>
                  <a:schemeClr val="tx1"/>
                </a:solidFill>
                <a:ea typeface="宋体" panose="02010600030101010101" pitchFamily="2" charset="-122"/>
                <a:sym typeface="+mn-ea"/>
              </a:rPr>
              <a:t>类</a:t>
            </a:r>
            <a:r>
              <a:rPr lang="zh-CN" altLang="en-US" sz="2800" b="1" dirty="0" smtClean="0">
                <a:solidFill>
                  <a:schemeClr val="tx1"/>
                </a:solidFill>
                <a:ea typeface="宋体" panose="02010600030101010101" pitchFamily="2" charset="-122"/>
                <a:sym typeface="+mn-ea"/>
              </a:rPr>
              <a:t>建筑未选用安全型插座， 违反了《教育建筑电气设计规范》JGJ310-2013中第5.2.4条的要求。</a:t>
            </a:r>
            <a:endParaRPr lang="zh-CN" altLang="en-US" sz="28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en-US" altLang="zh-CN" sz="2800" b="1" dirty="0" smtClean="0">
                <a:solidFill>
                  <a:srgbClr val="FFFF00"/>
                </a:solidFill>
                <a:ea typeface="宋体" panose="02010600030101010101" pitchFamily="2" charset="-122"/>
                <a:sym typeface="+mn-ea"/>
              </a:rPr>
              <a:t>“</a:t>
            </a:r>
            <a:r>
              <a:rPr lang="zh-CN" altLang="en-US" sz="2800" b="1" dirty="0" smtClean="0">
                <a:solidFill>
                  <a:srgbClr val="FFFF00"/>
                </a:solidFill>
                <a:ea typeface="宋体" panose="02010600030101010101" pitchFamily="2" charset="-122"/>
                <a:sym typeface="+mn-ea"/>
              </a:rPr>
              <a:t> </a:t>
            </a:r>
            <a:r>
              <a:rPr lang="zh-CN" altLang="en-US" sz="2800" b="1" dirty="0" smtClean="0">
                <a:solidFill>
                  <a:srgbClr val="FFFF00"/>
                </a:solidFill>
                <a:ea typeface="宋体" panose="02010600030101010101" pitchFamily="2" charset="-122"/>
                <a:sym typeface="+mn-ea"/>
              </a:rPr>
              <a:t>安全型插座</a:t>
            </a:r>
            <a:r>
              <a:rPr lang="en-US" altLang="zh-CN" sz="2800" b="1" dirty="0" smtClean="0">
                <a:solidFill>
                  <a:srgbClr val="FFFF00"/>
                </a:solidFill>
                <a:ea typeface="宋体" panose="02010600030101010101" pitchFamily="2" charset="-122"/>
                <a:sym typeface="+mn-ea"/>
              </a:rPr>
              <a:t>”</a:t>
            </a:r>
            <a:r>
              <a:rPr lang="zh-CN" altLang="en-US" sz="2800" b="1" dirty="0" smtClean="0">
                <a:solidFill>
                  <a:srgbClr val="FFFF00"/>
                </a:solidFill>
                <a:ea typeface="宋体" panose="02010600030101010101" pitchFamily="2" charset="-122"/>
                <a:sym typeface="+mn-ea"/>
              </a:rPr>
              <a:t>即带保护门的插座，具体见</a:t>
            </a:r>
            <a:r>
              <a:rPr lang="en-US" altLang="zh-CN" sz="2800" b="1" dirty="0" smtClean="0">
                <a:solidFill>
                  <a:srgbClr val="FFFF00"/>
                </a:solidFill>
                <a:ea typeface="宋体" panose="02010600030101010101" pitchFamily="2" charset="-122"/>
                <a:sym typeface="+mn-ea"/>
              </a:rPr>
              <a:t>G</a:t>
            </a:r>
            <a:r>
              <a:rPr lang="zh-CN" altLang="en-US" sz="2800" b="1" dirty="0" smtClean="0">
                <a:solidFill>
                  <a:srgbClr val="FFFF00"/>
                </a:solidFill>
                <a:ea typeface="宋体" panose="02010600030101010101" pitchFamily="2" charset="-122"/>
                <a:sym typeface="+mn-ea"/>
              </a:rPr>
              <a:t>B2099.1-2008/IEC884-1《家用和类似用途插头插座》的要求。</a:t>
            </a:r>
            <a:endParaRPr lang="zh-CN" altLang="en-US" sz="28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en-US" altLang="zh-CN" sz="2800" b="1" dirty="0" smtClean="0">
                <a:solidFill>
                  <a:schemeClr val="tx1"/>
                </a:solidFill>
                <a:ea typeface="宋体" panose="02010600030101010101" pitchFamily="2" charset="-122"/>
                <a:sym typeface="+mn-ea"/>
              </a:rPr>
              <a:t>2  </a:t>
            </a:r>
            <a:r>
              <a:rPr lang="zh-CN" altLang="en-US" sz="2800" b="1" dirty="0" smtClean="0">
                <a:solidFill>
                  <a:schemeClr val="tx1"/>
                </a:solidFill>
                <a:ea typeface="宋体" panose="02010600030101010101" pitchFamily="2" charset="-122"/>
                <a:sym typeface="+mn-ea"/>
              </a:rPr>
              <a:t> 住宅卫生间照明与插座共用回路，</a:t>
            </a:r>
            <a:r>
              <a:rPr lang="zh-CN" altLang="en-US" sz="2800" b="1" dirty="0" smtClean="0">
                <a:solidFill>
                  <a:schemeClr val="tx1"/>
                </a:solidFill>
                <a:ea typeface="宋体" panose="02010600030101010101" pitchFamily="2" charset="-122"/>
                <a:sym typeface="+mn-ea"/>
              </a:rPr>
              <a:t>违反了《住宅建筑规范》</a:t>
            </a:r>
            <a:r>
              <a:rPr lang="zh-CN" altLang="en-US" sz="2800" b="1" dirty="0" smtClean="0">
                <a:solidFill>
                  <a:schemeClr val="tx1"/>
                </a:solidFill>
                <a:ea typeface="宋体" panose="02010600030101010101" pitchFamily="2" charset="-122"/>
                <a:sym typeface="+mn-ea"/>
              </a:rPr>
              <a:t>GB50386-2005中第8.5.5条。   </a:t>
            </a:r>
            <a:endParaRPr lang="zh-CN" altLang="en-US" sz="2800" b="1" dirty="0" smtClean="0">
              <a:solidFill>
                <a:schemeClr val="tx1"/>
              </a:solidFill>
              <a:ea typeface="宋体" panose="02010600030101010101" pitchFamily="2" charset="-122"/>
              <a:sym typeface="+mn-ea"/>
            </a:endParaRPr>
          </a:p>
          <a:p>
            <a:pPr marL="0" indent="0" latinLnBrk="0">
              <a:lnSpc>
                <a:spcPts val="5000"/>
              </a:lnSpc>
              <a:spcBef>
                <a:spcPts val="0"/>
              </a:spcBef>
              <a:buNone/>
            </a:pPr>
            <a:r>
              <a:rPr lang="en-US" altLang="zh-CN" sz="2800" b="1" dirty="0" smtClean="0">
                <a:solidFill>
                  <a:srgbClr val="FFFF00"/>
                </a:solidFill>
                <a:ea typeface="宋体" panose="02010600030101010101" pitchFamily="2" charset="-122"/>
                <a:sym typeface="+mn-ea"/>
              </a:rPr>
              <a:t>应</a:t>
            </a:r>
            <a:r>
              <a:rPr lang="zh-CN" altLang="en-US" sz="2800" b="1" dirty="0" smtClean="0">
                <a:solidFill>
                  <a:srgbClr val="FFFF00"/>
                </a:solidFill>
                <a:ea typeface="宋体" panose="02010600030101010101" pitchFamily="2" charset="-122"/>
                <a:sym typeface="+mn-ea"/>
              </a:rPr>
              <a:t>采用分</a:t>
            </a:r>
            <a:r>
              <a:rPr lang="en-US" altLang="zh-CN" sz="2800" b="1" dirty="0" smtClean="0">
                <a:solidFill>
                  <a:srgbClr val="FFFF00"/>
                </a:solidFill>
                <a:ea typeface="宋体" panose="02010600030101010101" pitchFamily="2" charset="-122"/>
                <a:sym typeface="+mn-ea"/>
              </a:rPr>
              <a:t>回路供电</a:t>
            </a:r>
            <a:r>
              <a:rPr lang="zh-CN" altLang="en-US" sz="2800" b="1" dirty="0" smtClean="0">
                <a:solidFill>
                  <a:srgbClr val="FFFF00"/>
                </a:solidFill>
                <a:ea typeface="宋体" panose="02010600030101010101" pitchFamily="2" charset="-122"/>
                <a:sym typeface="+mn-ea"/>
              </a:rPr>
              <a:t>。</a:t>
            </a:r>
            <a:endParaRPr lang="en-US" altLang="zh-CN" sz="3200" b="1" dirty="0" smtClean="0">
              <a:solidFill>
                <a:schemeClr val="tx1"/>
              </a:solidFill>
              <a:ea typeface="宋体" panose="02010600030101010101" pitchFamily="2" charset="-122"/>
              <a:sym typeface="+mn-ea"/>
            </a:endParaRPr>
          </a:p>
          <a:p>
            <a:pPr marL="0" indent="0" latinLnBrk="0">
              <a:lnSpc>
                <a:spcPts val="4000"/>
              </a:lnSpc>
              <a:spcBef>
                <a:spcPts val="0"/>
              </a:spcBef>
              <a:buNone/>
            </a:pPr>
            <a:endParaRPr lang="en-US" altLang="zh-CN" sz="3200" b="1" dirty="0" smtClean="0">
              <a:solidFill>
                <a:schemeClr val="tx1"/>
              </a:solidFill>
              <a:ea typeface="宋体" panose="02010600030101010101" pitchFamily="2" charset="-122"/>
              <a:sym typeface="+mn-ea"/>
            </a:endParaRPr>
          </a:p>
          <a:p>
            <a:pPr marL="0" indent="0" latinLnBrk="0">
              <a:lnSpc>
                <a:spcPts val="5000"/>
              </a:lnSpc>
              <a:spcBef>
                <a:spcPts val="0"/>
              </a:spcBef>
              <a:buNone/>
            </a:pPr>
            <a:endParaRPr lang="zh-CN" altLang="en-US" sz="2800" b="1" dirty="0" smtClean="0">
              <a:solidFill>
                <a:schemeClr val="tx1"/>
              </a:solidFill>
              <a:ea typeface="宋体" panose="02010600030101010101" pitchFamily="2" charset="-122"/>
              <a:sym typeface="+mn-ea"/>
            </a:endParaRPr>
          </a:p>
          <a:p>
            <a:pPr marL="0" indent="0" latinLnBrk="0">
              <a:lnSpc>
                <a:spcPts val="5000"/>
              </a:lnSpc>
              <a:spcBef>
                <a:spcPts val="0"/>
              </a:spcBef>
              <a:buNone/>
            </a:pPr>
            <a:endParaRPr lang="zh-CN" altLang="en-US" sz="2800" b="1" dirty="0" smtClean="0">
              <a:solidFill>
                <a:schemeClr val="tx1"/>
              </a:solidFill>
              <a:ea typeface="宋体" panose="02010600030101010101" pitchFamily="2" charset="-122"/>
              <a:sym typeface="+mn-ea"/>
            </a:endParaRPr>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质量分析：技术质量</a:t>
            </a:r>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方面</a:t>
            </a:r>
            <a:endParaRPr lang="en-US" altLang="zh-CN"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701665"/>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a:bodyPr>
          <a:lstStyle/>
          <a:p>
            <a:pPr marL="0" indent="0" latinLnBrk="0">
              <a:lnSpc>
                <a:spcPts val="5000"/>
              </a:lnSpc>
              <a:spcBef>
                <a:spcPts val="0"/>
              </a:spcBef>
              <a:buNone/>
            </a:pPr>
            <a:r>
              <a:rPr lang="zh-CN" altLang="en-US" sz="3600" b="1" dirty="0" smtClean="0">
                <a:solidFill>
                  <a:srgbClr val="FF0000"/>
                </a:solidFill>
                <a:ea typeface="宋体" panose="02010600030101010101" pitchFamily="2" charset="-122"/>
                <a:sym typeface="+mn-ea"/>
              </a:rPr>
              <a:t>违反强制性条文的情况：</a:t>
            </a:r>
            <a:endParaRPr lang="zh-CN" altLang="en-US" sz="3600" b="1" dirty="0" smtClean="0">
              <a:solidFill>
                <a:srgbClr val="FF0000"/>
              </a:solidFill>
              <a:ea typeface="宋体" panose="02010600030101010101" pitchFamily="2" charset="-122"/>
              <a:sym typeface="+mn-ea"/>
            </a:endParaRPr>
          </a:p>
          <a:p>
            <a:pPr marL="0" indent="0" latinLnBrk="0">
              <a:lnSpc>
                <a:spcPts val="4500"/>
              </a:lnSpc>
              <a:spcBef>
                <a:spcPts val="0"/>
              </a:spcBef>
              <a:buNone/>
            </a:pPr>
            <a:r>
              <a:rPr lang="zh-CN" altLang="en-US" sz="2800" b="1" dirty="0" smtClean="0">
                <a:solidFill>
                  <a:srgbClr val="FFFF00"/>
                </a:solidFill>
                <a:ea typeface="宋体" panose="02010600030101010101" pitchFamily="2" charset="-122"/>
                <a:sym typeface="+mn-ea"/>
              </a:rPr>
              <a:t>用电安全类：</a:t>
            </a:r>
            <a:endParaRPr lang="zh-CN" altLang="en-US" sz="28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en-US" sz="2800" b="1" dirty="0" smtClean="0">
                <a:solidFill>
                  <a:schemeClr val="tx1"/>
                </a:solidFill>
                <a:ea typeface="宋体" panose="02010600030101010101" pitchFamily="2" charset="-122"/>
                <a:sym typeface="+mn-ea"/>
              </a:rPr>
              <a:t>3  </a:t>
            </a:r>
            <a:r>
              <a:rPr lang="zh-CN" altLang="en-US" sz="2800" b="1" dirty="0" smtClean="0">
                <a:solidFill>
                  <a:schemeClr val="tx1"/>
                </a:solidFill>
                <a:ea typeface="宋体" panose="02010600030101010101" pitchFamily="2" charset="-122"/>
                <a:sym typeface="+mn-ea"/>
              </a:rPr>
              <a:t>防爆场所</a:t>
            </a:r>
            <a:r>
              <a:rPr lang="en-US" altLang="zh-CN" sz="2800" b="1" dirty="0" smtClean="0">
                <a:solidFill>
                  <a:schemeClr val="tx1"/>
                </a:solidFill>
                <a:ea typeface="宋体" panose="02010600030101010101" pitchFamily="2" charset="-122"/>
                <a:sym typeface="+mn-ea"/>
              </a:rPr>
              <a:t>2</a:t>
            </a:r>
            <a:r>
              <a:rPr lang="zh-CN" altLang="en-US" sz="2800" b="1" dirty="0" smtClean="0">
                <a:solidFill>
                  <a:schemeClr val="tx1"/>
                </a:solidFill>
                <a:ea typeface="宋体" panose="02010600030101010101" pitchFamily="2" charset="-122"/>
                <a:sym typeface="+mn-ea"/>
              </a:rPr>
              <a:t>区内未明确电气设备保护级别，违反了《 爆炸危险环境电力装置设计规范》GB50058-2014中第5.2.2条的规定。</a:t>
            </a:r>
            <a:endParaRPr lang="zh-CN" altLang="en-US" sz="28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zh-CN" altLang="en-US" sz="2800" b="1" dirty="0" smtClean="0">
                <a:solidFill>
                  <a:srgbClr val="FFFF00"/>
                </a:solidFill>
                <a:ea typeface="宋体" panose="02010600030101010101" pitchFamily="2" charset="-122"/>
                <a:sym typeface="+mn-ea"/>
              </a:rPr>
              <a:t>确定</a:t>
            </a:r>
            <a:r>
              <a:rPr lang="en-US" altLang="zh-CN" sz="2800" b="1" dirty="0" smtClean="0">
                <a:solidFill>
                  <a:srgbClr val="FFFF00"/>
                </a:solidFill>
                <a:ea typeface="宋体" panose="02010600030101010101" pitchFamily="2" charset="-122"/>
                <a:sym typeface="+mn-ea"/>
              </a:rPr>
              <a:t>“</a:t>
            </a:r>
            <a:r>
              <a:rPr lang="zh-CN" altLang="en-US" sz="2800" b="1" dirty="0" smtClean="0">
                <a:solidFill>
                  <a:srgbClr val="FFFF00"/>
                </a:solidFill>
                <a:ea typeface="宋体" panose="02010600030101010101" pitchFamily="2" charset="-122"/>
                <a:sym typeface="+mn-ea"/>
              </a:rPr>
              <a:t>电气设备保护级别</a:t>
            </a:r>
            <a:r>
              <a:rPr lang="en-US" altLang="zh-CN" sz="2800" b="1" dirty="0" smtClean="0">
                <a:solidFill>
                  <a:srgbClr val="FFFF00"/>
                </a:solidFill>
                <a:ea typeface="宋体" panose="02010600030101010101" pitchFamily="2" charset="-122"/>
                <a:sym typeface="+mn-ea"/>
              </a:rPr>
              <a:t>”</a:t>
            </a:r>
            <a:r>
              <a:rPr lang="zh-CN" altLang="en-US" sz="2800" b="1" dirty="0" smtClean="0">
                <a:solidFill>
                  <a:srgbClr val="FFFF00"/>
                </a:solidFill>
                <a:ea typeface="宋体" panose="02010600030101010101" pitchFamily="2" charset="-122"/>
                <a:sym typeface="+mn-ea"/>
              </a:rPr>
              <a:t>是正确选用区内各用电设备电气设备防爆结构的基础和前提条件。</a:t>
            </a:r>
            <a:endParaRPr lang="zh-CN" altLang="en-US" sz="28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zh-CN" altLang="en-US" sz="2800" b="1" dirty="0" smtClean="0">
                <a:solidFill>
                  <a:schemeClr val="tx1"/>
                </a:solidFill>
                <a:ea typeface="宋体" panose="02010600030101010101" pitchFamily="2" charset="-122"/>
                <a:sym typeface="+mn-ea"/>
              </a:rPr>
              <a:t>   </a:t>
            </a:r>
            <a:endParaRPr lang="zh-CN" altLang="en-US" sz="2800" b="1" dirty="0" smtClean="0">
              <a:solidFill>
                <a:schemeClr val="tx1"/>
              </a:solidFill>
              <a:ea typeface="宋体" panose="02010600030101010101" pitchFamily="2" charset="-122"/>
              <a:sym typeface="+mn-ea"/>
            </a:endParaRPr>
          </a:p>
          <a:p>
            <a:pPr marL="0" indent="0" latinLnBrk="0">
              <a:lnSpc>
                <a:spcPts val="5000"/>
              </a:lnSpc>
              <a:spcBef>
                <a:spcPts val="0"/>
              </a:spcBef>
              <a:buNone/>
            </a:pPr>
            <a:endParaRPr lang="en-US" altLang="zh-CN" sz="3200" b="1" dirty="0" smtClean="0">
              <a:solidFill>
                <a:schemeClr val="tx1"/>
              </a:solidFill>
              <a:ea typeface="宋体" panose="02010600030101010101" pitchFamily="2" charset="-122"/>
              <a:sym typeface="+mn-ea"/>
            </a:endParaRPr>
          </a:p>
          <a:p>
            <a:pPr marL="0" indent="0" latinLnBrk="0">
              <a:lnSpc>
                <a:spcPts val="4000"/>
              </a:lnSpc>
              <a:spcBef>
                <a:spcPts val="0"/>
              </a:spcBef>
              <a:buNone/>
            </a:pPr>
            <a:endParaRPr lang="en-US" altLang="zh-CN" sz="3200" b="1" dirty="0" smtClean="0">
              <a:solidFill>
                <a:schemeClr val="tx1"/>
              </a:solidFill>
              <a:ea typeface="宋体" panose="02010600030101010101" pitchFamily="2" charset="-122"/>
              <a:sym typeface="+mn-ea"/>
            </a:endParaRPr>
          </a:p>
          <a:p>
            <a:pPr marL="0" indent="0" latinLnBrk="0">
              <a:lnSpc>
                <a:spcPts val="5000"/>
              </a:lnSpc>
              <a:spcBef>
                <a:spcPts val="0"/>
              </a:spcBef>
              <a:buNone/>
            </a:pPr>
            <a:endParaRPr lang="zh-CN" altLang="en-US" sz="2800" b="1" dirty="0" smtClean="0">
              <a:solidFill>
                <a:schemeClr val="tx1"/>
              </a:solidFill>
              <a:ea typeface="宋体" panose="02010600030101010101" pitchFamily="2" charset="-122"/>
              <a:sym typeface="+mn-ea"/>
            </a:endParaRPr>
          </a:p>
          <a:p>
            <a:pPr marL="0" indent="0" latinLnBrk="0">
              <a:lnSpc>
                <a:spcPts val="5000"/>
              </a:lnSpc>
              <a:spcBef>
                <a:spcPts val="0"/>
              </a:spcBef>
              <a:buNone/>
            </a:pPr>
            <a:endParaRPr lang="zh-CN" altLang="en-US" sz="2800" b="1" dirty="0" smtClean="0">
              <a:solidFill>
                <a:schemeClr val="tx1"/>
              </a:solidFill>
              <a:ea typeface="宋体" panose="02010600030101010101" pitchFamily="2" charset="-122"/>
              <a:sym typeface="+mn-ea"/>
            </a:endParaRPr>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质量分析：技术质量</a:t>
            </a:r>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方面</a:t>
            </a:r>
            <a:endParaRPr lang="en-US" altLang="zh-CN"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701665"/>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fontScale="90000"/>
          </a:bodyPr>
          <a:lstStyle/>
          <a:p>
            <a:pPr marL="0" indent="0" latinLnBrk="0">
              <a:lnSpc>
                <a:spcPts val="5000"/>
              </a:lnSpc>
              <a:spcBef>
                <a:spcPts val="0"/>
              </a:spcBef>
              <a:buNone/>
            </a:pPr>
            <a:r>
              <a:rPr lang="zh-CN" altLang="en-US" sz="3600" b="1" dirty="0" smtClean="0">
                <a:solidFill>
                  <a:srgbClr val="FF0000"/>
                </a:solidFill>
                <a:ea typeface="宋体" panose="02010600030101010101" pitchFamily="2" charset="-122"/>
                <a:sym typeface="+mn-ea"/>
              </a:rPr>
              <a:t>违反强制性条文的情况：</a:t>
            </a:r>
            <a:endParaRPr lang="zh-CN" altLang="en-US" sz="3600" b="1" dirty="0" smtClean="0">
              <a:solidFill>
                <a:srgbClr val="FF0000"/>
              </a:solidFill>
              <a:ea typeface="宋体" panose="02010600030101010101" pitchFamily="2" charset="-122"/>
              <a:sym typeface="+mn-ea"/>
            </a:endParaRPr>
          </a:p>
          <a:p>
            <a:pPr marL="0" indent="0" latinLnBrk="0">
              <a:lnSpc>
                <a:spcPts val="4500"/>
              </a:lnSpc>
              <a:spcBef>
                <a:spcPts val="0"/>
              </a:spcBef>
              <a:buNone/>
            </a:pPr>
            <a:r>
              <a:rPr lang="zh-CN" altLang="en-US" sz="2800" b="1" dirty="0" smtClean="0">
                <a:solidFill>
                  <a:srgbClr val="FFFF00"/>
                </a:solidFill>
                <a:ea typeface="宋体" panose="02010600030101010101" pitchFamily="2" charset="-122"/>
                <a:sym typeface="+mn-ea"/>
              </a:rPr>
              <a:t>防雷接地类：</a:t>
            </a:r>
            <a:endParaRPr lang="zh-CN" altLang="en-US" sz="28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en-US" altLang="zh-CN" sz="2800" b="1" dirty="0" smtClean="0">
                <a:solidFill>
                  <a:schemeClr val="tx1"/>
                </a:solidFill>
                <a:ea typeface="宋体" panose="02010600030101010101" pitchFamily="2" charset="-122"/>
                <a:sym typeface="+mn-ea"/>
              </a:rPr>
              <a:t>1   预计雷击次数大于0.05次/a的人员密集的公共建筑</a:t>
            </a:r>
            <a:r>
              <a:rPr lang="zh-CN" altLang="en-US" sz="2800" b="1" dirty="0" smtClean="0">
                <a:solidFill>
                  <a:schemeClr val="tx1"/>
                </a:solidFill>
                <a:ea typeface="宋体" panose="02010600030101010101" pitchFamily="2" charset="-122"/>
                <a:sym typeface="+mn-ea"/>
              </a:rPr>
              <a:t>（特别是</a:t>
            </a:r>
            <a:r>
              <a:rPr lang="zh-CN" altLang="en-US" sz="2800" b="1" dirty="0" smtClean="0">
                <a:solidFill>
                  <a:srgbClr val="FF0000"/>
                </a:solidFill>
                <a:ea typeface="宋体" panose="02010600030101010101" pitchFamily="2" charset="-122"/>
                <a:sym typeface="+mn-ea"/>
              </a:rPr>
              <a:t>教育建筑、老年人建筑</a:t>
            </a:r>
            <a:r>
              <a:rPr lang="zh-CN" altLang="en-US" sz="2800" b="1" dirty="0" smtClean="0">
                <a:solidFill>
                  <a:schemeClr val="tx1"/>
                </a:solidFill>
                <a:ea typeface="宋体" panose="02010600030101010101" pitchFamily="2" charset="-122"/>
                <a:sym typeface="+mn-ea"/>
              </a:rPr>
              <a:t>）</a:t>
            </a:r>
            <a:r>
              <a:rPr lang="en-US" altLang="zh-CN" sz="2800" b="1" dirty="0" smtClean="0">
                <a:solidFill>
                  <a:schemeClr val="tx1"/>
                </a:solidFill>
                <a:ea typeface="宋体" panose="02010600030101010101" pitchFamily="2" charset="-122"/>
                <a:sym typeface="+mn-ea"/>
              </a:rPr>
              <a:t>未按二类防雷进行设计，违反</a:t>
            </a:r>
            <a:r>
              <a:rPr lang="zh-CN" altLang="en-US" sz="2800" b="1" dirty="0" smtClean="0">
                <a:solidFill>
                  <a:schemeClr val="tx1"/>
                </a:solidFill>
                <a:ea typeface="宋体" panose="02010600030101010101" pitchFamily="2" charset="-122"/>
                <a:sym typeface="+mn-ea"/>
              </a:rPr>
              <a:t>《建筑物防雷设计规范》</a:t>
            </a:r>
            <a:r>
              <a:rPr lang="en-US" altLang="zh-CN" sz="2800" b="1" dirty="0" smtClean="0">
                <a:solidFill>
                  <a:schemeClr val="tx1"/>
                </a:solidFill>
                <a:ea typeface="宋体" panose="02010600030101010101" pitchFamily="2" charset="-122"/>
                <a:sym typeface="+mn-ea"/>
              </a:rPr>
              <a:t>GB50057-2010</a:t>
            </a:r>
            <a:r>
              <a:rPr lang="zh-CN" altLang="en-US" sz="2800" b="1" dirty="0" smtClean="0">
                <a:solidFill>
                  <a:schemeClr val="tx1"/>
                </a:solidFill>
                <a:ea typeface="宋体" panose="02010600030101010101" pitchFamily="2" charset="-122"/>
                <a:sym typeface="+mn-ea"/>
              </a:rPr>
              <a:t>中第</a:t>
            </a:r>
            <a:r>
              <a:rPr lang="en-US" altLang="zh-CN" sz="2800" b="1" dirty="0" smtClean="0">
                <a:solidFill>
                  <a:schemeClr val="tx1"/>
                </a:solidFill>
                <a:ea typeface="宋体" panose="02010600030101010101" pitchFamily="2" charset="-122"/>
                <a:sym typeface="+mn-ea"/>
              </a:rPr>
              <a:t>3.0.3</a:t>
            </a:r>
            <a:r>
              <a:rPr lang="zh-CN" altLang="en-US" sz="2800" b="1" dirty="0" smtClean="0">
                <a:solidFill>
                  <a:schemeClr val="tx1"/>
                </a:solidFill>
                <a:ea typeface="宋体" panose="02010600030101010101" pitchFamily="2" charset="-122"/>
                <a:sym typeface="+mn-ea"/>
              </a:rPr>
              <a:t>条的规定</a:t>
            </a:r>
            <a:r>
              <a:rPr lang="en-US" altLang="zh-CN" sz="2800" b="1" dirty="0" smtClean="0">
                <a:solidFill>
                  <a:schemeClr val="tx1"/>
                </a:solidFill>
                <a:ea typeface="宋体" panose="02010600030101010101" pitchFamily="2" charset="-122"/>
                <a:sym typeface="+mn-ea"/>
              </a:rPr>
              <a:t>。</a:t>
            </a:r>
            <a:endParaRPr lang="en-US" altLang="zh-CN" sz="28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en-US" altLang="zh-CN" sz="28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en-US" altLang="zh-CN" sz="2800" b="1" dirty="0" smtClean="0">
                <a:solidFill>
                  <a:schemeClr val="tx1"/>
                </a:solidFill>
                <a:ea typeface="宋体" panose="02010600030101010101" pitchFamily="2" charset="-122"/>
                <a:sym typeface="+mn-ea"/>
              </a:rPr>
              <a:t>2 </a:t>
            </a:r>
            <a:r>
              <a:rPr lang="zh-CN" altLang="en-US" sz="2800" b="1" dirty="0" smtClean="0">
                <a:solidFill>
                  <a:schemeClr val="tx1"/>
                </a:solidFill>
                <a:ea typeface="宋体" panose="02010600030101010101" pitchFamily="2" charset="-122"/>
                <a:sym typeface="+mn-ea"/>
              </a:rPr>
              <a:t>二类防雷建筑物低压电源线路引入的总配电箱、配电柜处未装设Ⅰ级试验的电涌保护器,违反《建筑物防雷设计规范》GB50057</a:t>
            </a:r>
            <a:r>
              <a:rPr lang="en-US" altLang="zh-CN" sz="2800" b="1" dirty="0" smtClean="0">
                <a:solidFill>
                  <a:schemeClr val="tx1"/>
                </a:solidFill>
                <a:ea typeface="宋体" panose="02010600030101010101" pitchFamily="2" charset="-122"/>
                <a:sym typeface="+mn-ea"/>
              </a:rPr>
              <a:t>-2010</a:t>
            </a:r>
            <a:r>
              <a:rPr lang="zh-CN" altLang="en-US" sz="2800" b="1" dirty="0" smtClean="0">
                <a:solidFill>
                  <a:schemeClr val="tx1"/>
                </a:solidFill>
                <a:ea typeface="宋体" panose="02010600030101010101" pitchFamily="2" charset="-122"/>
                <a:sym typeface="+mn-ea"/>
              </a:rPr>
              <a:t>中第</a:t>
            </a:r>
            <a:r>
              <a:rPr lang="en-US" altLang="zh-CN" sz="2800" b="1" dirty="0" smtClean="0">
                <a:solidFill>
                  <a:schemeClr val="tx1"/>
                </a:solidFill>
                <a:ea typeface="宋体" panose="02010600030101010101" pitchFamily="2" charset="-122"/>
                <a:sym typeface="+mn-ea"/>
              </a:rPr>
              <a:t>4.3.8-4</a:t>
            </a:r>
            <a:r>
              <a:rPr lang="zh-CN" altLang="en-US" sz="2800" b="1" dirty="0" smtClean="0">
                <a:solidFill>
                  <a:schemeClr val="tx1"/>
                </a:solidFill>
                <a:ea typeface="宋体" panose="02010600030101010101" pitchFamily="2" charset="-122"/>
                <a:sym typeface="+mn-ea"/>
              </a:rPr>
              <a:t>款</a:t>
            </a:r>
            <a:r>
              <a:rPr lang="zh-CN" altLang="en-US" sz="2800" b="1" dirty="0" smtClean="0">
                <a:solidFill>
                  <a:schemeClr val="tx1"/>
                </a:solidFill>
                <a:ea typeface="宋体" panose="02010600030101010101" pitchFamily="2" charset="-122"/>
                <a:sym typeface="+mn-ea"/>
              </a:rPr>
              <a:t>的规定</a:t>
            </a:r>
            <a:r>
              <a:rPr lang="en-US" altLang="zh-CN" sz="3200" b="1" dirty="0" smtClean="0">
                <a:solidFill>
                  <a:schemeClr val="tx1"/>
                </a:solidFill>
                <a:ea typeface="宋体" panose="02010600030101010101" pitchFamily="2" charset="-122"/>
                <a:sym typeface="+mn-ea"/>
              </a:rPr>
              <a:t>。</a:t>
            </a:r>
            <a:endParaRPr lang="en-US" altLang="zh-CN" sz="3200" b="1" dirty="0" smtClean="0">
              <a:solidFill>
                <a:schemeClr val="tx1"/>
              </a:solidFill>
              <a:ea typeface="宋体" panose="02010600030101010101" pitchFamily="2" charset="-122"/>
              <a:sym typeface="+mn-ea"/>
            </a:endParaRPr>
          </a:p>
          <a:p>
            <a:pPr marL="0" indent="0" latinLnBrk="0">
              <a:lnSpc>
                <a:spcPts val="4000"/>
              </a:lnSpc>
              <a:spcBef>
                <a:spcPts val="0"/>
              </a:spcBef>
              <a:buNone/>
            </a:pPr>
            <a:endParaRPr lang="en-US" altLang="zh-CN" sz="3200" b="1" dirty="0" smtClean="0">
              <a:solidFill>
                <a:schemeClr val="tx1"/>
              </a:solidFill>
              <a:ea typeface="宋体" panose="02010600030101010101" pitchFamily="2" charset="-122"/>
              <a:sym typeface="+mn-ea"/>
            </a:endParaRPr>
          </a:p>
          <a:p>
            <a:pPr marL="0" indent="0" latinLnBrk="0">
              <a:lnSpc>
                <a:spcPts val="5000"/>
              </a:lnSpc>
              <a:spcBef>
                <a:spcPts val="0"/>
              </a:spcBef>
              <a:buNone/>
            </a:pPr>
            <a:endParaRPr lang="zh-CN" altLang="en-US" sz="2800" b="1" dirty="0" smtClean="0">
              <a:solidFill>
                <a:schemeClr val="tx1"/>
              </a:solidFill>
              <a:ea typeface="宋体" panose="02010600030101010101" pitchFamily="2" charset="-122"/>
              <a:sym typeface="+mn-ea"/>
            </a:endParaRPr>
          </a:p>
          <a:p>
            <a:pPr marL="0" indent="0" latinLnBrk="0">
              <a:lnSpc>
                <a:spcPts val="5000"/>
              </a:lnSpc>
              <a:spcBef>
                <a:spcPts val="0"/>
              </a:spcBef>
              <a:buNone/>
            </a:pPr>
            <a:endParaRPr lang="zh-CN" altLang="en-US" sz="2800" b="1" dirty="0" smtClean="0">
              <a:solidFill>
                <a:schemeClr val="tx1"/>
              </a:solidFill>
              <a:ea typeface="宋体" panose="02010600030101010101" pitchFamily="2" charset="-122"/>
              <a:sym typeface="+mn-ea"/>
            </a:endParaRPr>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质量分析：技术质量</a:t>
            </a:r>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方面</a:t>
            </a:r>
            <a:endParaRPr lang="en-US" altLang="zh-CN"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701665"/>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a:bodyPr>
          <a:lstStyle/>
          <a:p>
            <a:pPr marL="0" indent="0" latinLnBrk="0">
              <a:lnSpc>
                <a:spcPts val="5000"/>
              </a:lnSpc>
              <a:spcBef>
                <a:spcPts val="0"/>
              </a:spcBef>
              <a:buNone/>
            </a:pPr>
            <a:r>
              <a:rPr lang="zh-CN" altLang="en-US" sz="3600" b="1" dirty="0" smtClean="0">
                <a:solidFill>
                  <a:srgbClr val="FF0000"/>
                </a:solidFill>
                <a:ea typeface="宋体" panose="02010600030101010101" pitchFamily="2" charset="-122"/>
                <a:sym typeface="+mn-ea"/>
              </a:rPr>
              <a:t>违反强制性条文的情况：</a:t>
            </a:r>
            <a:endParaRPr lang="zh-CN" altLang="en-US" sz="3600" b="1" dirty="0" smtClean="0">
              <a:solidFill>
                <a:srgbClr val="FF0000"/>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防火安全类</a:t>
            </a:r>
            <a:r>
              <a:rPr lang="zh-CN" altLang="en-US" sz="2800" b="1" dirty="0" smtClean="0">
                <a:solidFill>
                  <a:srgbClr val="FFFF00"/>
                </a:solidFill>
                <a:ea typeface="宋体" panose="02010600030101010101" pitchFamily="2" charset="-122"/>
                <a:sym typeface="+mn-ea"/>
              </a:rPr>
              <a:t>：</a:t>
            </a:r>
            <a:endParaRPr lang="zh-CN" altLang="en-US" sz="28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en-US" altLang="zh-CN" sz="3600" b="1" dirty="0" smtClean="0">
                <a:solidFill>
                  <a:schemeClr val="tx1"/>
                </a:solidFill>
                <a:ea typeface="宋体" panose="02010600030101010101" pitchFamily="2" charset="-122"/>
                <a:sym typeface="+mn-ea"/>
              </a:rPr>
              <a:t> 1  </a:t>
            </a:r>
            <a:r>
              <a:rPr lang="zh-CN" altLang="en-US" sz="3200" b="1" dirty="0" smtClean="0">
                <a:solidFill>
                  <a:schemeClr val="tx1"/>
                </a:solidFill>
                <a:ea typeface="宋体" panose="02010600030101010101" pitchFamily="2" charset="-122"/>
                <a:sym typeface="+mn-ea"/>
              </a:rPr>
              <a:t>住宅建筑火灾声警报器</a:t>
            </a:r>
            <a:r>
              <a:rPr lang="zh-CN" altLang="en-US" sz="3200" b="1" i="1" u="sng" dirty="0" smtClean="0">
                <a:solidFill>
                  <a:schemeClr val="tx1"/>
                </a:solidFill>
                <a:ea typeface="宋体" panose="02010600030101010101" pitchFamily="2" charset="-122"/>
                <a:sym typeface="+mn-ea"/>
              </a:rPr>
              <a:t>未设置带有语音提示功能，</a:t>
            </a:r>
            <a:r>
              <a:rPr lang="zh-CN" altLang="en-US" sz="3200" b="1" dirty="0" smtClean="0">
                <a:solidFill>
                  <a:schemeClr val="tx1"/>
                </a:solidFill>
                <a:ea typeface="宋体" panose="02010600030101010101" pitchFamily="2" charset="-122"/>
                <a:sym typeface="+mn-ea"/>
              </a:rPr>
              <a:t>未设置语音同步器，</a:t>
            </a:r>
            <a:r>
              <a:rPr lang="en-US" altLang="zh-CN" sz="3200" b="1" dirty="0" smtClean="0">
                <a:solidFill>
                  <a:schemeClr val="tx1"/>
                </a:solidFill>
                <a:ea typeface="宋体" panose="02010600030101010101" pitchFamily="2" charset="-122"/>
                <a:sym typeface="+mn-ea"/>
              </a:rPr>
              <a:t>违反</a:t>
            </a:r>
            <a:r>
              <a:rPr lang="zh-CN" altLang="en-US" sz="3200" b="1" dirty="0" smtClean="0">
                <a:solidFill>
                  <a:schemeClr val="tx1"/>
                </a:solidFill>
                <a:ea typeface="宋体" panose="02010600030101010101" pitchFamily="2" charset="-122"/>
                <a:sym typeface="+mn-ea"/>
              </a:rPr>
              <a:t>《火灾自动报警系统设计规范》</a:t>
            </a:r>
            <a:r>
              <a:rPr lang="en-US" altLang="zh-CN" sz="3200" b="1" dirty="0" smtClean="0">
                <a:solidFill>
                  <a:schemeClr val="tx1"/>
                </a:solidFill>
                <a:ea typeface="宋体" panose="02010600030101010101" pitchFamily="2" charset="-122"/>
                <a:sym typeface="+mn-ea"/>
              </a:rPr>
              <a:t>GB50116-2013</a:t>
            </a:r>
            <a:r>
              <a:rPr lang="zh-CN" altLang="en-US" sz="3200" b="1" dirty="0" smtClean="0">
                <a:solidFill>
                  <a:schemeClr val="tx1"/>
                </a:solidFill>
                <a:ea typeface="宋体" panose="02010600030101010101" pitchFamily="2" charset="-122"/>
                <a:sym typeface="+mn-ea"/>
              </a:rPr>
              <a:t>中第</a:t>
            </a:r>
            <a:r>
              <a:rPr lang="en-US" altLang="zh-CN" sz="3200" b="1" dirty="0" smtClean="0">
                <a:solidFill>
                  <a:schemeClr val="tx1"/>
                </a:solidFill>
                <a:ea typeface="宋体" panose="02010600030101010101" pitchFamily="2" charset="-122"/>
                <a:sym typeface="+mn-ea"/>
              </a:rPr>
              <a:t>4.8.4</a:t>
            </a:r>
            <a:r>
              <a:rPr lang="zh-CN" altLang="en-US" sz="3200" b="1" dirty="0" smtClean="0">
                <a:solidFill>
                  <a:schemeClr val="tx1"/>
                </a:solidFill>
                <a:ea typeface="宋体" panose="02010600030101010101" pitchFamily="2" charset="-122"/>
                <a:sym typeface="+mn-ea"/>
              </a:rPr>
              <a:t>条的规定</a:t>
            </a:r>
            <a:r>
              <a:rPr lang="en-US" altLang="zh-CN" sz="3200" b="1" dirty="0" smtClean="0">
                <a:solidFill>
                  <a:schemeClr val="tx1"/>
                </a:solidFill>
                <a:ea typeface="宋体" panose="02010600030101010101" pitchFamily="2" charset="-122"/>
                <a:sym typeface="+mn-ea"/>
              </a:rPr>
              <a:t>。</a:t>
            </a:r>
            <a:endParaRPr lang="en-US" altLang="zh-CN"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en-US" altLang="zh-CN" sz="36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rgbClr val="FFFF00"/>
                </a:solidFill>
                <a:ea typeface="宋体" panose="02010600030101010101" pitchFamily="2" charset="-122"/>
                <a:sym typeface="+mn-ea"/>
              </a:rPr>
              <a:t>GB50116-2013</a:t>
            </a:r>
            <a:r>
              <a:rPr lang="zh-CN" altLang="en-US" sz="3200" b="1" dirty="0" smtClean="0">
                <a:solidFill>
                  <a:srgbClr val="FFFF00"/>
                </a:solidFill>
                <a:ea typeface="宋体" panose="02010600030101010101" pitchFamily="2" charset="-122"/>
                <a:sym typeface="+mn-ea"/>
              </a:rPr>
              <a:t>中第</a:t>
            </a:r>
            <a:r>
              <a:rPr lang="en-US" altLang="zh-CN" sz="3200" b="1" dirty="0" smtClean="0">
                <a:solidFill>
                  <a:srgbClr val="FFFF00"/>
                </a:solidFill>
                <a:ea typeface="宋体" panose="02010600030101010101" pitchFamily="2" charset="-122"/>
                <a:sym typeface="+mn-ea"/>
              </a:rPr>
              <a:t>7.5.1</a:t>
            </a:r>
            <a:r>
              <a:rPr lang="zh-CN" altLang="en-US" sz="3200" b="1" dirty="0" smtClean="0">
                <a:solidFill>
                  <a:srgbClr val="FFFF00"/>
                </a:solidFill>
                <a:ea typeface="宋体" panose="02010600030101010101" pitchFamily="2" charset="-122"/>
                <a:sym typeface="+mn-ea"/>
              </a:rPr>
              <a:t>条火灾声警报器</a:t>
            </a:r>
            <a:r>
              <a:rPr lang="en-US" altLang="zh-CN" sz="3200" b="1" dirty="0" smtClean="0">
                <a:solidFill>
                  <a:srgbClr val="FFFF00"/>
                </a:solidFill>
                <a:ea typeface="宋体" panose="02010600030101010101" pitchFamily="2" charset="-122"/>
                <a:sym typeface="+mn-ea"/>
              </a:rPr>
              <a:t>“</a:t>
            </a:r>
            <a:r>
              <a:rPr lang="zh-CN" altLang="en-US" sz="3200" b="1" dirty="0" smtClean="0">
                <a:solidFill>
                  <a:srgbClr val="FFFF00"/>
                </a:solidFill>
                <a:ea typeface="宋体" panose="02010600030101010101" pitchFamily="2" charset="-122"/>
                <a:sym typeface="+mn-ea"/>
              </a:rPr>
              <a:t>应</a:t>
            </a:r>
            <a:r>
              <a:rPr lang="en-US" altLang="zh-CN" sz="3200" b="1" dirty="0" smtClean="0">
                <a:solidFill>
                  <a:srgbClr val="FFFF00"/>
                </a:solidFill>
                <a:ea typeface="宋体" panose="02010600030101010101" pitchFamily="2" charset="-122"/>
                <a:sym typeface="+mn-ea"/>
              </a:rPr>
              <a:t>”</a:t>
            </a:r>
            <a:r>
              <a:rPr lang="zh-CN" altLang="en-US" sz="3200" b="1" dirty="0" smtClean="0">
                <a:solidFill>
                  <a:srgbClr val="FFFF00"/>
                </a:solidFill>
                <a:ea typeface="宋体" panose="02010600030101010101" pitchFamily="2" charset="-122"/>
                <a:sym typeface="+mn-ea"/>
              </a:rPr>
              <a:t>具有语音功能，强条部分为</a:t>
            </a:r>
            <a:r>
              <a:rPr lang="en-US" altLang="zh-CN" sz="3200" b="1" dirty="0" smtClean="0">
                <a:solidFill>
                  <a:srgbClr val="FFFF00"/>
                </a:solidFill>
                <a:ea typeface="宋体" panose="02010600030101010101" pitchFamily="2" charset="-122"/>
                <a:sym typeface="+mn-ea"/>
              </a:rPr>
              <a:t>“</a:t>
            </a:r>
            <a:r>
              <a:rPr lang="zh-CN" altLang="en-US" sz="3200" b="1" dirty="0" smtClean="0">
                <a:solidFill>
                  <a:srgbClr val="FFFF00"/>
                </a:solidFill>
                <a:ea typeface="宋体" panose="02010600030101010101" pitchFamily="2" charset="-122"/>
                <a:sym typeface="+mn-ea"/>
              </a:rPr>
              <a:t>语音同步器</a:t>
            </a:r>
            <a:r>
              <a:rPr lang="en-US" altLang="zh-CN" sz="3200" b="1" dirty="0" smtClean="0">
                <a:solidFill>
                  <a:srgbClr val="FFFF00"/>
                </a:solidFill>
                <a:ea typeface="宋体" panose="02010600030101010101" pitchFamily="2" charset="-122"/>
                <a:sym typeface="+mn-ea"/>
              </a:rPr>
              <a:t>”</a:t>
            </a:r>
            <a:endParaRPr lang="en-US" altLang="zh-CN" sz="3200" b="1" dirty="0" smtClean="0">
              <a:solidFill>
                <a:srgbClr val="FFFF00"/>
              </a:solidFill>
              <a:ea typeface="宋体" panose="02010600030101010101" pitchFamily="2" charset="-122"/>
              <a:sym typeface="+mn-ea"/>
            </a:endParaRPr>
          </a:p>
        </p:txBody>
      </p:sp>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质量分析：技术质量</a:t>
            </a:r>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方面</a:t>
            </a:r>
            <a:endParaRPr lang="en-US" altLang="zh-CN"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701665"/>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fontScale="90000"/>
          </a:bodyPr>
          <a:lstStyle/>
          <a:p>
            <a:pPr marL="0" indent="0" latinLnBrk="0">
              <a:lnSpc>
                <a:spcPts val="5000"/>
              </a:lnSpc>
              <a:spcBef>
                <a:spcPts val="0"/>
              </a:spcBef>
              <a:buNone/>
            </a:pPr>
            <a:r>
              <a:rPr lang="zh-CN" altLang="en-US" sz="3600" b="1" dirty="0" smtClean="0">
                <a:solidFill>
                  <a:srgbClr val="FF0000"/>
                </a:solidFill>
                <a:ea typeface="宋体" panose="02010600030101010101" pitchFamily="2" charset="-122"/>
                <a:sym typeface="+mn-ea"/>
              </a:rPr>
              <a:t>违反强制性条文的情况：</a:t>
            </a:r>
            <a:endParaRPr lang="zh-CN" altLang="en-US" sz="3600" b="1" dirty="0" smtClean="0">
              <a:solidFill>
                <a:srgbClr val="FF0000"/>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防火安全类</a:t>
            </a:r>
            <a:r>
              <a:rPr lang="zh-CN" altLang="en-US" sz="2800" b="1" dirty="0" smtClean="0">
                <a:solidFill>
                  <a:srgbClr val="FFFF00"/>
                </a:solidFill>
                <a:ea typeface="宋体" panose="02010600030101010101" pitchFamily="2" charset="-122"/>
                <a:sym typeface="+mn-ea"/>
              </a:rPr>
              <a:t>：</a:t>
            </a:r>
            <a:endParaRPr lang="zh-CN" altLang="en-US" sz="28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en-US" altLang="zh-CN" sz="3600" b="1" dirty="0" smtClean="0">
                <a:solidFill>
                  <a:schemeClr val="tx1"/>
                </a:solidFill>
                <a:ea typeface="宋体" panose="02010600030101010101" pitchFamily="2" charset="-122"/>
                <a:sym typeface="+mn-ea"/>
              </a:rPr>
              <a:t>2  </a:t>
            </a:r>
            <a:r>
              <a:rPr lang="en-US" altLang="zh-CN" sz="3200" b="1" dirty="0" smtClean="0">
                <a:solidFill>
                  <a:schemeClr val="tx1"/>
                </a:solidFill>
                <a:ea typeface="宋体" panose="02010600030101010101" pitchFamily="2" charset="-122"/>
                <a:sym typeface="+mn-ea"/>
              </a:rPr>
              <a:t>消防控制</a:t>
            </a:r>
            <a:r>
              <a:rPr lang="zh-CN" altLang="en-US" sz="3200" b="1" dirty="0" smtClean="0">
                <a:solidFill>
                  <a:schemeClr val="tx1"/>
                </a:solidFill>
                <a:ea typeface="宋体" panose="02010600030101010101" pitchFamily="2" charset="-122"/>
                <a:sym typeface="+mn-ea"/>
              </a:rPr>
              <a:t>室</a:t>
            </a:r>
            <a:r>
              <a:rPr lang="en-US" altLang="zh-CN" sz="3200" b="1" dirty="0" smtClean="0">
                <a:solidFill>
                  <a:schemeClr val="tx1"/>
                </a:solidFill>
                <a:ea typeface="宋体" panose="02010600030101010101" pitchFamily="2" charset="-122"/>
                <a:sym typeface="+mn-ea"/>
              </a:rPr>
              <a:t>有与其无关的管道穿越, </a:t>
            </a:r>
            <a:r>
              <a:rPr lang="en-US" altLang="zh-CN" sz="3200" b="1" dirty="0" smtClean="0">
                <a:solidFill>
                  <a:schemeClr val="tx1"/>
                </a:solidFill>
                <a:ea typeface="宋体" panose="02010600030101010101" pitchFamily="2" charset="-122"/>
                <a:sym typeface="+mn-ea"/>
              </a:rPr>
              <a:t>违反</a:t>
            </a:r>
            <a:r>
              <a:rPr lang="zh-CN" altLang="en-US" sz="3200" b="1" dirty="0" smtClean="0">
                <a:solidFill>
                  <a:schemeClr val="tx1"/>
                </a:solidFill>
                <a:ea typeface="宋体" panose="02010600030101010101" pitchFamily="2" charset="-122"/>
                <a:sym typeface="+mn-ea"/>
              </a:rPr>
              <a:t>《火灾自动报警系统设计规范》</a:t>
            </a:r>
            <a:r>
              <a:rPr lang="en-US" altLang="zh-CN" sz="3200" b="1" dirty="0" smtClean="0">
                <a:solidFill>
                  <a:schemeClr val="tx1"/>
                </a:solidFill>
                <a:ea typeface="宋体" panose="02010600030101010101" pitchFamily="2" charset="-122"/>
                <a:sym typeface="+mn-ea"/>
              </a:rPr>
              <a:t>GB50116-2013</a:t>
            </a:r>
            <a:r>
              <a:rPr lang="zh-CN" altLang="en-US" sz="3200" b="1" dirty="0" smtClean="0">
                <a:solidFill>
                  <a:schemeClr val="tx1"/>
                </a:solidFill>
                <a:ea typeface="宋体" panose="02010600030101010101" pitchFamily="2" charset="-122"/>
                <a:sym typeface="+mn-ea"/>
              </a:rPr>
              <a:t>中第</a:t>
            </a:r>
            <a:r>
              <a:rPr lang="en-US" altLang="zh-CN" sz="3200" b="1" dirty="0" smtClean="0">
                <a:solidFill>
                  <a:schemeClr val="tx1"/>
                </a:solidFill>
                <a:ea typeface="宋体" panose="02010600030101010101" pitchFamily="2" charset="-122"/>
                <a:sym typeface="+mn-ea"/>
              </a:rPr>
              <a:t>3.4.6</a:t>
            </a:r>
            <a:r>
              <a:rPr lang="zh-CN" altLang="en-US" sz="3200" b="1" dirty="0" smtClean="0">
                <a:solidFill>
                  <a:schemeClr val="tx1"/>
                </a:solidFill>
                <a:ea typeface="宋体" panose="02010600030101010101" pitchFamily="2" charset="-122"/>
                <a:sym typeface="+mn-ea"/>
              </a:rPr>
              <a:t>条的规定</a:t>
            </a:r>
            <a:r>
              <a:rPr lang="en-US" altLang="zh-CN" sz="3200" b="1" dirty="0" smtClean="0">
                <a:solidFill>
                  <a:schemeClr val="tx1"/>
                </a:solidFill>
                <a:ea typeface="宋体" panose="02010600030101010101" pitchFamily="2" charset="-122"/>
                <a:sym typeface="+mn-ea"/>
              </a:rPr>
              <a:t>。</a:t>
            </a:r>
            <a:endParaRPr lang="en-US" altLang="zh-CN"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chemeClr val="tx1"/>
                </a:solidFill>
                <a:ea typeface="宋体" panose="02010600030101010101" pitchFamily="2" charset="-122"/>
                <a:sym typeface="+mn-ea"/>
              </a:rPr>
              <a:t>3 </a:t>
            </a:r>
            <a:r>
              <a:rPr lang="en-US" altLang="zh-CN" sz="3200" b="1" dirty="0" smtClean="0">
                <a:solidFill>
                  <a:srgbClr val="FFFF00"/>
                </a:solidFill>
                <a:ea typeface="宋体" panose="02010600030101010101" pitchFamily="2" charset="-122"/>
                <a:sym typeface="+mn-ea"/>
              </a:rPr>
              <a:t> </a:t>
            </a:r>
            <a:r>
              <a:rPr lang="zh-CN" altLang="en-US" sz="3200" b="1" dirty="0" smtClean="0">
                <a:solidFill>
                  <a:schemeClr val="tx1"/>
                </a:solidFill>
                <a:ea typeface="宋体" panose="02010600030101010101" pitchFamily="2" charset="-122"/>
                <a:sym typeface="+mn-ea"/>
              </a:rPr>
              <a:t>消防控制室消防设备与安防设备共用一套双电源配电设施，</a:t>
            </a:r>
            <a:r>
              <a:rPr lang="en-US" altLang="zh-CN" sz="3200" b="1" dirty="0" smtClean="0">
                <a:solidFill>
                  <a:schemeClr val="tx1"/>
                </a:solidFill>
                <a:ea typeface="宋体" panose="02010600030101010101" pitchFamily="2" charset="-122"/>
                <a:sym typeface="+mn-ea"/>
              </a:rPr>
              <a:t>违反</a:t>
            </a:r>
            <a:r>
              <a:rPr lang="zh-CN" altLang="en-US" sz="3200" b="1" dirty="0" smtClean="0">
                <a:solidFill>
                  <a:schemeClr val="tx1"/>
                </a:solidFill>
                <a:ea typeface="宋体" panose="02010600030101010101" pitchFamily="2" charset="-122"/>
                <a:sym typeface="+mn-ea"/>
              </a:rPr>
              <a:t>《建筑设计防火规范》</a:t>
            </a:r>
            <a:r>
              <a:rPr lang="en-US" altLang="zh-CN" sz="3200" b="1" dirty="0" smtClean="0">
                <a:solidFill>
                  <a:schemeClr val="tx1"/>
                </a:solidFill>
                <a:ea typeface="宋体" panose="02010600030101010101" pitchFamily="2" charset="-122"/>
                <a:sym typeface="+mn-ea"/>
              </a:rPr>
              <a:t>GB50016-2014(2018</a:t>
            </a:r>
            <a:r>
              <a:rPr lang="zh-CN" altLang="en-US" sz="3200" b="1" dirty="0" smtClean="0">
                <a:solidFill>
                  <a:schemeClr val="tx1"/>
                </a:solidFill>
                <a:ea typeface="宋体" panose="02010600030101010101" pitchFamily="2" charset="-122"/>
                <a:sym typeface="+mn-ea"/>
              </a:rPr>
              <a:t>版）中第</a:t>
            </a:r>
            <a:r>
              <a:rPr lang="en-US" altLang="zh-CN" sz="3200" b="1" dirty="0" smtClean="0">
                <a:solidFill>
                  <a:schemeClr val="tx1"/>
                </a:solidFill>
                <a:ea typeface="宋体" panose="02010600030101010101" pitchFamily="2" charset="-122"/>
                <a:sym typeface="+mn-ea"/>
              </a:rPr>
              <a:t>10.1.6</a:t>
            </a:r>
            <a:r>
              <a:rPr lang="zh-CN" altLang="en-US" sz="3200" b="1" dirty="0" smtClean="0">
                <a:solidFill>
                  <a:schemeClr val="tx1"/>
                </a:solidFill>
                <a:ea typeface="宋体" panose="02010600030101010101" pitchFamily="2" charset="-122"/>
                <a:sym typeface="+mn-ea"/>
              </a:rPr>
              <a:t>条的规定</a:t>
            </a:r>
            <a:r>
              <a:rPr lang="en-US" altLang="zh-CN" sz="3200" b="1" dirty="0" smtClean="0">
                <a:solidFill>
                  <a:schemeClr val="tx1"/>
                </a:solidFill>
                <a:ea typeface="宋体" panose="02010600030101010101" pitchFamily="2" charset="-122"/>
                <a:sym typeface="+mn-ea"/>
              </a:rPr>
              <a:t>。</a:t>
            </a:r>
            <a:endParaRPr lang="en-US" altLang="zh-CN" sz="32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安防设备属非消防负荷，违反了消防用电系统的专用性。</a:t>
            </a:r>
            <a:endParaRPr lang="zh-CN" altLang="en-US" sz="3200" b="1" dirty="0" smtClean="0">
              <a:solidFill>
                <a:srgbClr val="FFFF00"/>
              </a:solidFill>
              <a:ea typeface="宋体" panose="02010600030101010101" pitchFamily="2" charset="-122"/>
              <a:sym typeface="+mn-ea"/>
            </a:endParaRPr>
          </a:p>
          <a:p>
            <a:pPr marL="0" indent="0" latinLnBrk="0">
              <a:lnSpc>
                <a:spcPts val="4500"/>
              </a:lnSpc>
              <a:spcBef>
                <a:spcPts val="0"/>
              </a:spcBef>
              <a:buNone/>
            </a:pPr>
            <a:endParaRPr lang="en-US" altLang="zh-CN"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en-US" altLang="zh-CN" sz="3200" b="1" dirty="0" smtClean="0">
              <a:solidFill>
                <a:schemeClr val="tx1"/>
              </a:solidFill>
              <a:ea typeface="宋体" panose="02010600030101010101" pitchFamily="2" charset="-122"/>
              <a:sym typeface="+mn-ea"/>
            </a:endParaRPr>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质量分析：技术质量</a:t>
            </a:r>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方面</a:t>
            </a:r>
            <a:endParaRPr lang="en-US" altLang="zh-CN"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701665"/>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fontScale="90000"/>
          </a:bodyPr>
          <a:lstStyle/>
          <a:p>
            <a:pPr marL="0" indent="0" latinLnBrk="0">
              <a:lnSpc>
                <a:spcPts val="5000"/>
              </a:lnSpc>
              <a:spcBef>
                <a:spcPts val="0"/>
              </a:spcBef>
              <a:buNone/>
            </a:pPr>
            <a:r>
              <a:rPr lang="zh-CN" altLang="en-US" sz="3600" b="1" dirty="0" smtClean="0">
                <a:solidFill>
                  <a:srgbClr val="FF0000"/>
                </a:solidFill>
                <a:ea typeface="宋体" panose="02010600030101010101" pitchFamily="2" charset="-122"/>
                <a:sym typeface="+mn-ea"/>
              </a:rPr>
              <a:t>违反强制性条文的情况：</a:t>
            </a:r>
            <a:endParaRPr lang="zh-CN" altLang="en-US" sz="3600" b="1" dirty="0" smtClean="0">
              <a:solidFill>
                <a:srgbClr val="FF0000"/>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防火安全类</a:t>
            </a:r>
            <a:r>
              <a:rPr lang="zh-CN" altLang="en-US" sz="2800" b="1" dirty="0" smtClean="0">
                <a:solidFill>
                  <a:srgbClr val="FFFF00"/>
                </a:solidFill>
                <a:ea typeface="宋体" panose="02010600030101010101" pitchFamily="2" charset="-122"/>
                <a:sym typeface="+mn-ea"/>
              </a:rPr>
              <a:t>：</a:t>
            </a:r>
            <a:endParaRPr lang="zh-CN" altLang="en-US" sz="28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chemeClr val="tx1"/>
                </a:solidFill>
                <a:ea typeface="宋体" panose="02010600030101010101" pitchFamily="2" charset="-122"/>
                <a:sym typeface="+mn-ea"/>
              </a:rPr>
              <a:t>4</a:t>
            </a:r>
            <a:r>
              <a:rPr lang="zh-CN" altLang="en-US" sz="3200" b="1" dirty="0" smtClean="0">
                <a:solidFill>
                  <a:schemeClr val="tx1"/>
                </a:solidFill>
                <a:ea typeface="宋体" panose="02010600030101010101" pitchFamily="2" charset="-122"/>
                <a:sym typeface="+mn-ea"/>
              </a:rPr>
              <a:t> </a:t>
            </a:r>
            <a:r>
              <a:rPr lang="en-US" altLang="zh-CN" sz="3200" b="1" dirty="0" smtClean="0">
                <a:solidFill>
                  <a:srgbClr val="FFFF00"/>
                </a:solidFill>
                <a:ea typeface="宋体" panose="02010600030101010101" pitchFamily="2" charset="-122"/>
                <a:sym typeface="+mn-ea"/>
              </a:rPr>
              <a:t> </a:t>
            </a:r>
            <a:r>
              <a:rPr lang="zh-CN" altLang="en-US" sz="3200" b="1" i="1" u="sng" dirty="0" smtClean="0">
                <a:solidFill>
                  <a:schemeClr val="tx1"/>
                </a:solidFill>
                <a:ea typeface="宋体" panose="02010600030101010101" pitchFamily="2" charset="-122"/>
                <a:sym typeface="+mn-ea"/>
              </a:rPr>
              <a:t>消防控制室未做说明的插座及空调负荷由消防控制内消防配电箱供电，</a:t>
            </a:r>
            <a:r>
              <a:rPr lang="en-US" altLang="zh-CN" sz="3200" b="1" i="1" u="sng" dirty="0" smtClean="0">
                <a:solidFill>
                  <a:schemeClr val="tx1"/>
                </a:solidFill>
                <a:ea typeface="宋体" panose="02010600030101010101" pitchFamily="2" charset="-122"/>
                <a:sym typeface="+mn-ea"/>
              </a:rPr>
              <a:t>违反</a:t>
            </a:r>
            <a:r>
              <a:rPr lang="zh-CN" altLang="en-US" sz="3200" b="1" i="1" u="sng" dirty="0" smtClean="0">
                <a:solidFill>
                  <a:schemeClr val="tx1"/>
                </a:solidFill>
                <a:ea typeface="宋体" panose="02010600030101010101" pitchFamily="2" charset="-122"/>
                <a:sym typeface="+mn-ea"/>
              </a:rPr>
              <a:t>《建筑设计防火规范》</a:t>
            </a:r>
            <a:r>
              <a:rPr lang="en-US" altLang="zh-CN" sz="3200" b="1" i="1" u="sng" dirty="0" smtClean="0">
                <a:solidFill>
                  <a:schemeClr val="tx1"/>
                </a:solidFill>
                <a:ea typeface="宋体" panose="02010600030101010101" pitchFamily="2" charset="-122"/>
                <a:sym typeface="+mn-ea"/>
              </a:rPr>
              <a:t>GB50016-2014(2018</a:t>
            </a:r>
            <a:r>
              <a:rPr lang="zh-CN" altLang="en-US" sz="3200" b="1" i="1" u="sng" dirty="0" smtClean="0">
                <a:solidFill>
                  <a:schemeClr val="tx1"/>
                </a:solidFill>
                <a:ea typeface="宋体" panose="02010600030101010101" pitchFamily="2" charset="-122"/>
                <a:sym typeface="+mn-ea"/>
              </a:rPr>
              <a:t>版）中第</a:t>
            </a:r>
            <a:r>
              <a:rPr lang="en-US" altLang="zh-CN" sz="3200" b="1" i="1" u="sng" dirty="0" smtClean="0">
                <a:solidFill>
                  <a:schemeClr val="tx1"/>
                </a:solidFill>
                <a:ea typeface="宋体" panose="02010600030101010101" pitchFamily="2" charset="-122"/>
                <a:sym typeface="+mn-ea"/>
              </a:rPr>
              <a:t>10.1.6</a:t>
            </a:r>
            <a:r>
              <a:rPr lang="zh-CN" altLang="en-US" sz="3200" b="1" i="1" u="sng" dirty="0" smtClean="0">
                <a:solidFill>
                  <a:schemeClr val="tx1"/>
                </a:solidFill>
                <a:ea typeface="宋体" panose="02010600030101010101" pitchFamily="2" charset="-122"/>
                <a:sym typeface="+mn-ea"/>
              </a:rPr>
              <a:t>条的规定</a:t>
            </a:r>
            <a:r>
              <a:rPr lang="en-US" altLang="zh-CN" sz="3200" b="1" i="1" u="sng" dirty="0" smtClean="0">
                <a:solidFill>
                  <a:schemeClr val="tx1"/>
                </a:solidFill>
                <a:ea typeface="宋体" panose="02010600030101010101" pitchFamily="2" charset="-122"/>
                <a:sym typeface="+mn-ea"/>
              </a:rPr>
              <a:t>。</a:t>
            </a:r>
            <a:endParaRPr lang="en-US" altLang="zh-CN" sz="3200" b="1" u="sng" dirty="0" smtClean="0">
              <a:solidFill>
                <a:schemeClr val="tx1"/>
              </a:solidFill>
              <a:ea typeface="宋体" panose="02010600030101010101" pitchFamily="2" charset="-122"/>
              <a:sym typeface="+mn-ea"/>
            </a:endParaRPr>
          </a:p>
          <a:p>
            <a:pPr marL="0" indent="0" latinLnBrk="0">
              <a:lnSpc>
                <a:spcPts val="4500"/>
              </a:lnSpc>
              <a:spcBef>
                <a:spcPts val="0"/>
              </a:spcBef>
              <a:buNone/>
            </a:pPr>
            <a:r>
              <a:rPr lang="zh-CN" altLang="en-US" sz="3200" b="1" u="sng" dirty="0" smtClean="0">
                <a:solidFill>
                  <a:srgbClr val="FFFF00"/>
                </a:solidFill>
                <a:ea typeface="宋体" panose="02010600030101010101" pitchFamily="2" charset="-122"/>
                <a:sym typeface="+mn-ea"/>
              </a:rPr>
              <a:t>  </a:t>
            </a:r>
            <a:endParaRPr lang="zh-CN" altLang="en-US" sz="3200" b="1" u="sng"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  未做说明的插座及空调负荷</a:t>
            </a:r>
            <a:r>
              <a:rPr lang="zh-CN" altLang="en-US" sz="3200" b="1" dirty="0" smtClean="0">
                <a:solidFill>
                  <a:srgbClr val="FFFF00"/>
                </a:solidFill>
                <a:ea typeface="宋体" panose="02010600030101010101" pitchFamily="2" charset="-122"/>
                <a:sym typeface="+mn-ea"/>
              </a:rPr>
              <a:t>属非消防负荷，违反了消防用电的专用性，影响消防供电的可靠性。</a:t>
            </a:r>
            <a:endParaRPr lang="zh-CN" altLang="en-US" sz="32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  </a:t>
            </a:r>
            <a:endParaRPr lang="en-US" altLang="zh-CN" sz="3200" b="1" dirty="0" smtClean="0">
              <a:solidFill>
                <a:schemeClr val="tx1"/>
              </a:solidFill>
              <a:ea typeface="宋体" panose="02010600030101010101" pitchFamily="2" charset="-122"/>
              <a:sym typeface="+mn-ea"/>
            </a:endParaRPr>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质量分析：技术质量</a:t>
            </a:r>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方面</a:t>
            </a:r>
            <a:endParaRPr lang="en-US" altLang="zh-CN"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701665"/>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fontScale="70000"/>
          </a:bodyPr>
          <a:lstStyle/>
          <a:p>
            <a:pPr marL="0" indent="0" latinLnBrk="0">
              <a:lnSpc>
                <a:spcPts val="5000"/>
              </a:lnSpc>
              <a:spcBef>
                <a:spcPts val="0"/>
              </a:spcBef>
              <a:buNone/>
            </a:pPr>
            <a:r>
              <a:rPr lang="zh-CN" altLang="en-US" sz="3600" b="1" dirty="0" smtClean="0">
                <a:solidFill>
                  <a:srgbClr val="FF0000"/>
                </a:solidFill>
                <a:ea typeface="宋体" panose="02010600030101010101" pitchFamily="2" charset="-122"/>
                <a:sym typeface="+mn-ea"/>
              </a:rPr>
              <a:t>违反强制性条文的情况：</a:t>
            </a:r>
            <a:endParaRPr lang="zh-CN" altLang="en-US" sz="3600" b="1" dirty="0" smtClean="0">
              <a:solidFill>
                <a:srgbClr val="FF0000"/>
              </a:solidFill>
              <a:ea typeface="宋体" panose="02010600030101010101" pitchFamily="2" charset="-122"/>
              <a:sym typeface="+mn-ea"/>
            </a:endParaRPr>
          </a:p>
          <a:p>
            <a:pPr marL="0" indent="0" latinLnBrk="0">
              <a:lnSpc>
                <a:spcPts val="4500"/>
              </a:lnSpc>
              <a:spcBef>
                <a:spcPts val="0"/>
              </a:spcBef>
              <a:buNone/>
            </a:pPr>
            <a:r>
              <a:rPr lang="zh-CN" altLang="en-US" sz="3400" b="1" dirty="0" smtClean="0">
                <a:solidFill>
                  <a:srgbClr val="FFFF00"/>
                </a:solidFill>
                <a:ea typeface="宋体" panose="02010600030101010101" pitchFamily="2" charset="-122"/>
                <a:sym typeface="+mn-ea"/>
              </a:rPr>
              <a:t>防火安全类：</a:t>
            </a:r>
            <a:endParaRPr lang="zh-CN" altLang="en-US" sz="34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en-US" altLang="zh-CN" sz="3400" b="1" dirty="0" smtClean="0">
                <a:solidFill>
                  <a:schemeClr val="tx1"/>
                </a:solidFill>
                <a:ea typeface="宋体" panose="02010600030101010101" pitchFamily="2" charset="-122"/>
                <a:sym typeface="+mn-ea"/>
              </a:rPr>
              <a:t>4</a:t>
            </a:r>
            <a:r>
              <a:rPr lang="zh-CN" altLang="en-US" sz="3400" b="1" dirty="0" smtClean="0">
                <a:solidFill>
                  <a:schemeClr val="tx1"/>
                </a:solidFill>
                <a:ea typeface="宋体" panose="02010600030101010101" pitchFamily="2" charset="-122"/>
                <a:sym typeface="+mn-ea"/>
              </a:rPr>
              <a:t> 火灾自动报警系统的供电线路、联动线路未采用耐火铜芯电线电缆，违反《火灾自动报警系统设计规范》</a:t>
            </a:r>
            <a:r>
              <a:rPr lang="en-US" altLang="zh-CN" sz="3400" b="1" dirty="0" smtClean="0">
                <a:solidFill>
                  <a:schemeClr val="tx1"/>
                </a:solidFill>
                <a:ea typeface="宋体" panose="02010600030101010101" pitchFamily="2" charset="-122"/>
                <a:sym typeface="+mn-ea"/>
              </a:rPr>
              <a:t>GB50116-2013</a:t>
            </a:r>
            <a:r>
              <a:rPr lang="zh-CN" altLang="en-US" sz="3400" b="1" dirty="0" smtClean="0">
                <a:solidFill>
                  <a:schemeClr val="tx1"/>
                </a:solidFill>
                <a:ea typeface="宋体" panose="02010600030101010101" pitchFamily="2" charset="-122"/>
                <a:sym typeface="+mn-ea"/>
              </a:rPr>
              <a:t>中第</a:t>
            </a:r>
            <a:r>
              <a:rPr lang="en-US" altLang="zh-CN" sz="3400" b="1" dirty="0" smtClean="0">
                <a:solidFill>
                  <a:schemeClr val="tx1"/>
                </a:solidFill>
                <a:ea typeface="宋体" panose="02010600030101010101" pitchFamily="2" charset="-122"/>
                <a:sym typeface="+mn-ea"/>
              </a:rPr>
              <a:t>11.2.2</a:t>
            </a:r>
            <a:r>
              <a:rPr lang="zh-CN" altLang="en-US" sz="3400" b="1" dirty="0" smtClean="0">
                <a:solidFill>
                  <a:schemeClr val="tx1"/>
                </a:solidFill>
                <a:ea typeface="宋体" panose="02010600030101010101" pitchFamily="2" charset="-122"/>
                <a:sym typeface="+mn-ea"/>
              </a:rPr>
              <a:t>条规定。</a:t>
            </a:r>
            <a:endParaRPr lang="zh-CN" altLang="en-US" sz="34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en-US" altLang="zh-CN" sz="3400" b="1" dirty="0" smtClean="0">
                <a:solidFill>
                  <a:schemeClr val="tx1"/>
                </a:solidFill>
                <a:ea typeface="宋体" panose="02010600030101010101" pitchFamily="2" charset="-122"/>
                <a:sym typeface="+mn-ea"/>
              </a:rPr>
              <a:t>5 </a:t>
            </a:r>
            <a:r>
              <a:rPr lang="zh-CN" altLang="en-US" sz="3400" b="1" i="1" dirty="0" smtClean="0">
                <a:solidFill>
                  <a:schemeClr val="tx1"/>
                </a:solidFill>
                <a:ea typeface="宋体" panose="02010600030101010101" pitchFamily="2" charset="-122"/>
                <a:sym typeface="+mn-ea"/>
              </a:rPr>
              <a:t>消防</a:t>
            </a:r>
            <a:r>
              <a:rPr lang="en-US" altLang="zh-CN" sz="3400" b="1" i="1" dirty="0" smtClean="0">
                <a:solidFill>
                  <a:schemeClr val="tx1"/>
                </a:solidFill>
                <a:ea typeface="宋体" panose="02010600030101010101" pitchFamily="2" charset="-122"/>
                <a:sym typeface="+mn-ea"/>
              </a:rPr>
              <a:t>风机房电采暖插座由消防风机配电箱接入</a:t>
            </a:r>
            <a:r>
              <a:rPr lang="zh-CN" altLang="en-US" sz="3400" b="1" i="1" dirty="0" smtClean="0">
                <a:solidFill>
                  <a:schemeClr val="tx1"/>
                </a:solidFill>
                <a:ea typeface="宋体" panose="02010600030101010101" pitchFamily="2" charset="-122"/>
                <a:sym typeface="+mn-ea"/>
              </a:rPr>
              <a:t>，</a:t>
            </a:r>
            <a:r>
              <a:rPr lang="en-US" altLang="zh-CN" sz="3400" b="1" dirty="0" smtClean="0">
                <a:solidFill>
                  <a:schemeClr val="tx1"/>
                </a:solidFill>
                <a:ea typeface="宋体" panose="02010600030101010101" pitchFamily="2" charset="-122"/>
                <a:sym typeface="+mn-ea"/>
              </a:rPr>
              <a:t>违反</a:t>
            </a:r>
            <a:r>
              <a:rPr lang="zh-CN" altLang="en-US" sz="3400" b="1" dirty="0" smtClean="0">
                <a:solidFill>
                  <a:schemeClr val="tx1"/>
                </a:solidFill>
                <a:ea typeface="宋体" panose="02010600030101010101" pitchFamily="2" charset="-122"/>
                <a:sym typeface="+mn-ea"/>
              </a:rPr>
              <a:t>《建筑设计防火规范》</a:t>
            </a:r>
            <a:r>
              <a:rPr lang="en-US" altLang="zh-CN" sz="3400" b="1" dirty="0" smtClean="0">
                <a:solidFill>
                  <a:schemeClr val="tx1"/>
                </a:solidFill>
                <a:ea typeface="宋体" panose="02010600030101010101" pitchFamily="2" charset="-122"/>
                <a:sym typeface="+mn-ea"/>
              </a:rPr>
              <a:t>GB50016-2014(2018</a:t>
            </a:r>
            <a:r>
              <a:rPr lang="zh-CN" altLang="en-US" sz="3400" b="1" dirty="0" smtClean="0">
                <a:solidFill>
                  <a:schemeClr val="tx1"/>
                </a:solidFill>
                <a:ea typeface="宋体" panose="02010600030101010101" pitchFamily="2" charset="-122"/>
                <a:sym typeface="+mn-ea"/>
              </a:rPr>
              <a:t>版）中第</a:t>
            </a:r>
            <a:r>
              <a:rPr lang="en-US" altLang="zh-CN" sz="3400" b="1" dirty="0" smtClean="0">
                <a:solidFill>
                  <a:schemeClr val="tx1"/>
                </a:solidFill>
                <a:ea typeface="宋体" panose="02010600030101010101" pitchFamily="2" charset="-122"/>
                <a:sym typeface="+mn-ea"/>
              </a:rPr>
              <a:t>10.1.6</a:t>
            </a:r>
            <a:r>
              <a:rPr lang="zh-CN" altLang="en-US" sz="3400" b="1" dirty="0" smtClean="0">
                <a:solidFill>
                  <a:schemeClr val="tx1"/>
                </a:solidFill>
                <a:ea typeface="宋体" panose="02010600030101010101" pitchFamily="2" charset="-122"/>
                <a:sym typeface="+mn-ea"/>
              </a:rPr>
              <a:t>条的规定</a:t>
            </a:r>
            <a:r>
              <a:rPr lang="en-US" altLang="zh-CN" sz="3400" b="1" dirty="0" smtClean="0">
                <a:solidFill>
                  <a:schemeClr val="tx1"/>
                </a:solidFill>
                <a:ea typeface="宋体" panose="02010600030101010101" pitchFamily="2" charset="-122"/>
                <a:sym typeface="+mn-ea"/>
              </a:rPr>
              <a:t>。</a:t>
            </a:r>
            <a:endParaRPr lang="en-US" altLang="zh-CN" sz="34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zh-CN" altLang="en-US" sz="3400" b="1" dirty="0" smtClean="0">
                <a:solidFill>
                  <a:srgbClr val="FFFF00"/>
                </a:solidFill>
                <a:ea typeface="宋体" panose="02010600030101010101" pitchFamily="2" charset="-122"/>
                <a:sym typeface="+mn-ea"/>
              </a:rPr>
              <a:t>电采暖用电属非消防负荷，违反了消防用电的专用性，影响消防供电的可靠性，建议采用其他采暖设施或其他系统供电。</a:t>
            </a:r>
            <a:endParaRPr lang="en-US" altLang="zh-CN"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en-US" altLang="zh-CN"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en-US" altLang="zh-CN"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en-US" altLang="zh-CN" sz="3200" b="1" dirty="0" smtClean="0">
              <a:solidFill>
                <a:schemeClr val="tx1"/>
              </a:solidFill>
              <a:ea typeface="宋体" panose="02010600030101010101" pitchFamily="2" charset="-122"/>
              <a:sym typeface="+mn-ea"/>
            </a:endParaRPr>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质量分析：技术质量</a:t>
            </a:r>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方面</a:t>
            </a:r>
            <a:endParaRPr lang="en-US" altLang="zh-CN"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701665"/>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a:bodyPr>
          <a:lstStyle/>
          <a:p>
            <a:pPr marL="0" indent="0" latinLnBrk="0">
              <a:lnSpc>
                <a:spcPts val="5000"/>
              </a:lnSpc>
              <a:spcBef>
                <a:spcPts val="0"/>
              </a:spcBef>
              <a:buNone/>
            </a:pPr>
            <a:r>
              <a:rPr lang="zh-CN" altLang="en-US" sz="3600" b="1" dirty="0" smtClean="0">
                <a:solidFill>
                  <a:srgbClr val="FF0000"/>
                </a:solidFill>
                <a:ea typeface="宋体" panose="02010600030101010101" pitchFamily="2" charset="-122"/>
                <a:sym typeface="+mn-ea"/>
              </a:rPr>
              <a:t>违反强制性条文的情况：</a:t>
            </a:r>
            <a:endParaRPr lang="zh-CN" altLang="en-US" sz="3600" b="1" dirty="0" smtClean="0">
              <a:solidFill>
                <a:srgbClr val="FF0000"/>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防火安全类</a:t>
            </a:r>
            <a:r>
              <a:rPr lang="zh-CN" altLang="en-US" sz="2800" b="1" dirty="0" smtClean="0">
                <a:solidFill>
                  <a:srgbClr val="FFFF00"/>
                </a:solidFill>
                <a:ea typeface="宋体" panose="02010600030101010101" pitchFamily="2" charset="-122"/>
                <a:sym typeface="+mn-ea"/>
              </a:rPr>
              <a:t>：</a:t>
            </a:r>
            <a:endParaRPr lang="zh-CN" altLang="en-US" sz="28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en-US" sz="3200" b="1" dirty="0" smtClean="0">
                <a:solidFill>
                  <a:schemeClr val="tx1"/>
                </a:solidFill>
                <a:ea typeface="宋体" panose="02010600030101010101" pitchFamily="2" charset="-122"/>
                <a:sym typeface="+mn-ea"/>
              </a:rPr>
              <a:t>6  </a:t>
            </a:r>
            <a:r>
              <a:rPr lang="zh-CN" altLang="en-US" sz="3200" b="1" dirty="0" smtClean="0">
                <a:solidFill>
                  <a:schemeClr val="tx1"/>
                </a:solidFill>
                <a:ea typeface="宋体" panose="02010600030101010101" pitchFamily="2" charset="-122"/>
                <a:sym typeface="+mn-ea"/>
              </a:rPr>
              <a:t>总线隔离器后接驳编码设备的数量超过</a:t>
            </a:r>
            <a:r>
              <a:rPr lang="en-US" altLang="zh-CN" sz="3200" b="1" dirty="0" smtClean="0">
                <a:solidFill>
                  <a:srgbClr val="FF0000"/>
                </a:solidFill>
                <a:ea typeface="宋体" panose="02010600030101010101" pitchFamily="2" charset="-122"/>
                <a:sym typeface="+mn-ea"/>
              </a:rPr>
              <a:t>32</a:t>
            </a:r>
            <a:r>
              <a:rPr lang="zh-CN" altLang="en-US" sz="3200" b="1" dirty="0" smtClean="0">
                <a:solidFill>
                  <a:srgbClr val="FF0000"/>
                </a:solidFill>
                <a:ea typeface="宋体" panose="02010600030101010101" pitchFamily="2" charset="-122"/>
                <a:sym typeface="+mn-ea"/>
              </a:rPr>
              <a:t>个</a:t>
            </a:r>
            <a:r>
              <a:rPr lang="zh-CN" altLang="en-US" sz="3200" b="1" dirty="0" smtClean="0">
                <a:solidFill>
                  <a:schemeClr val="tx1"/>
                </a:solidFill>
                <a:ea typeface="宋体" panose="02010600030101010101" pitchFamily="2" charset="-122"/>
                <a:sym typeface="+mn-ea"/>
              </a:rPr>
              <a:t>，</a:t>
            </a:r>
            <a:r>
              <a:rPr lang="zh-CN" altLang="en-US" sz="3200" b="1" dirty="0" smtClean="0">
                <a:solidFill>
                  <a:schemeClr val="tx1"/>
                </a:solidFill>
                <a:ea typeface="宋体" panose="02010600030101010101" pitchFamily="2" charset="-122"/>
                <a:sym typeface="+mn-ea"/>
              </a:rPr>
              <a:t>违反《火灾自动报警系统设计规范》</a:t>
            </a:r>
            <a:r>
              <a:rPr lang="en-US" altLang="zh-CN" sz="3200" b="1" dirty="0" smtClean="0">
                <a:solidFill>
                  <a:schemeClr val="tx1"/>
                </a:solidFill>
                <a:ea typeface="宋体" panose="02010600030101010101" pitchFamily="2" charset="-122"/>
                <a:sym typeface="+mn-ea"/>
              </a:rPr>
              <a:t>GB50116-2013</a:t>
            </a:r>
            <a:r>
              <a:rPr lang="zh-CN" altLang="en-US" sz="3200" b="1" dirty="0" smtClean="0">
                <a:solidFill>
                  <a:schemeClr val="tx1"/>
                </a:solidFill>
                <a:ea typeface="宋体" panose="02010600030101010101" pitchFamily="2" charset="-122"/>
                <a:sym typeface="+mn-ea"/>
              </a:rPr>
              <a:t>中第</a:t>
            </a:r>
            <a:r>
              <a:rPr lang="en-US" altLang="zh-CN" sz="3200" b="1" dirty="0" smtClean="0">
                <a:solidFill>
                  <a:schemeClr val="tx1"/>
                </a:solidFill>
                <a:ea typeface="宋体" panose="02010600030101010101" pitchFamily="2" charset="-122"/>
                <a:sym typeface="+mn-ea"/>
              </a:rPr>
              <a:t>3.1.6</a:t>
            </a:r>
            <a:r>
              <a:rPr lang="zh-CN" altLang="en-US" sz="3200" b="1" dirty="0" smtClean="0">
                <a:solidFill>
                  <a:schemeClr val="tx1"/>
                </a:solidFill>
                <a:ea typeface="宋体" panose="02010600030101010101" pitchFamily="2" charset="-122"/>
                <a:sym typeface="+mn-ea"/>
              </a:rPr>
              <a:t>条规定。</a:t>
            </a: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chemeClr val="tx1"/>
                </a:solidFill>
                <a:ea typeface="宋体" panose="02010600030101010101" pitchFamily="2" charset="-122"/>
                <a:sym typeface="+mn-ea"/>
              </a:rPr>
              <a:t>7 </a:t>
            </a:r>
            <a:r>
              <a:rPr lang="zh-CN" altLang="en-US" sz="3200" b="1" dirty="0" smtClean="0">
                <a:solidFill>
                  <a:schemeClr val="tx1"/>
                </a:solidFill>
                <a:ea typeface="宋体" panose="02010600030101010101" pitchFamily="2" charset="-122"/>
                <a:sym typeface="+mn-ea"/>
              </a:rPr>
              <a:t>将建筑物内门卫当做消防控制室，其疏散门未直通室外或安全出口，</a:t>
            </a:r>
            <a:r>
              <a:rPr lang="en-US" altLang="zh-CN" sz="3200" b="1" dirty="0" smtClean="0">
                <a:solidFill>
                  <a:schemeClr val="tx1"/>
                </a:solidFill>
                <a:ea typeface="宋体" panose="02010600030101010101" pitchFamily="2" charset="-122"/>
                <a:sym typeface="+mn-ea"/>
              </a:rPr>
              <a:t>违反</a:t>
            </a:r>
            <a:r>
              <a:rPr lang="zh-CN" altLang="en-US" sz="3200" b="1" dirty="0" smtClean="0">
                <a:solidFill>
                  <a:schemeClr val="tx1"/>
                </a:solidFill>
                <a:ea typeface="宋体" panose="02010600030101010101" pitchFamily="2" charset="-122"/>
                <a:sym typeface="+mn-ea"/>
              </a:rPr>
              <a:t>《建筑设计防火规范》</a:t>
            </a:r>
            <a:r>
              <a:rPr lang="en-US" altLang="zh-CN" sz="3200" b="1" dirty="0" smtClean="0">
                <a:solidFill>
                  <a:schemeClr val="tx1"/>
                </a:solidFill>
                <a:ea typeface="宋体" panose="02010600030101010101" pitchFamily="2" charset="-122"/>
                <a:sym typeface="+mn-ea"/>
              </a:rPr>
              <a:t>GB50016-2014(2018</a:t>
            </a:r>
            <a:r>
              <a:rPr lang="zh-CN" altLang="en-US" sz="3200" b="1" dirty="0" smtClean="0">
                <a:solidFill>
                  <a:schemeClr val="tx1"/>
                </a:solidFill>
                <a:ea typeface="宋体" panose="02010600030101010101" pitchFamily="2" charset="-122"/>
                <a:sym typeface="+mn-ea"/>
              </a:rPr>
              <a:t>版）中第</a:t>
            </a:r>
            <a:r>
              <a:rPr lang="en-US" altLang="zh-CN" sz="3200" b="1" dirty="0" smtClean="0">
                <a:solidFill>
                  <a:schemeClr val="tx1"/>
                </a:solidFill>
                <a:ea typeface="宋体" panose="02010600030101010101" pitchFamily="2" charset="-122"/>
                <a:sym typeface="+mn-ea"/>
              </a:rPr>
              <a:t>8.1.7</a:t>
            </a:r>
            <a:r>
              <a:rPr lang="zh-CN" altLang="en-US" sz="3200" b="1" dirty="0" smtClean="0">
                <a:solidFill>
                  <a:schemeClr val="tx1"/>
                </a:solidFill>
                <a:ea typeface="宋体" panose="02010600030101010101" pitchFamily="2" charset="-122"/>
                <a:sym typeface="+mn-ea"/>
              </a:rPr>
              <a:t>条的规定</a:t>
            </a:r>
            <a:r>
              <a:rPr lang="en-US" altLang="zh-CN" sz="3200" b="1" dirty="0" smtClean="0">
                <a:solidFill>
                  <a:schemeClr val="tx1"/>
                </a:solidFill>
                <a:ea typeface="宋体" panose="02010600030101010101" pitchFamily="2" charset="-122"/>
                <a:sym typeface="+mn-ea"/>
              </a:rPr>
              <a:t>。</a:t>
            </a:r>
            <a:endParaRPr lang="en-US" altLang="zh-CN"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en-US" altLang="zh-CN"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en-US" altLang="zh-CN" sz="3200" b="1" dirty="0" smtClean="0">
              <a:solidFill>
                <a:schemeClr val="tx1"/>
              </a:solidFill>
              <a:ea typeface="宋体" panose="02010600030101010101" pitchFamily="2" charset="-122"/>
              <a:sym typeface="+mn-ea"/>
            </a:endParaRP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7950" y="35560"/>
            <a:ext cx="6335713" cy="490538"/>
          </a:xfrm>
        </p:spPr>
        <p:style>
          <a:lnRef idx="1">
            <a:schemeClr val="accent5"/>
          </a:lnRef>
          <a:fillRef idx="3">
            <a:schemeClr val="accent5"/>
          </a:fillRef>
          <a:effectRef idx="2">
            <a:schemeClr val="accent5"/>
          </a:effectRef>
          <a:fontRef idx="minor">
            <a:schemeClr val="lt1"/>
          </a:fontRef>
        </p:style>
        <p:txBody>
          <a:bodyPr/>
          <a:lstStyle/>
          <a:p>
            <a:r>
              <a:rPr lang="en-US" altLang="zh-CN" sz="3200" dirty="0">
                <a:solidFill>
                  <a:schemeClr val="tx1"/>
                </a:solidFill>
                <a:latin typeface="华文琥珀" panose="02010800040101010101" charset="-122"/>
                <a:ea typeface="华文琥珀" panose="02010800040101010101" charset="-122"/>
                <a:cs typeface="华文琥珀" panose="02010800040101010101" charset="-122"/>
              </a:rPr>
              <a:t> </a:t>
            </a:r>
            <a:r>
              <a:rPr lang="en-US" altLang="zh-CN" sz="3200" dirty="0">
                <a:solidFill>
                  <a:schemeClr val="tx1"/>
                </a:solidFill>
                <a:latin typeface="方正粗黑宋简体" panose="02000000000000000000" charset="-122"/>
                <a:ea typeface="方正粗黑宋简体" panose="02000000000000000000" charset="-122"/>
                <a:cs typeface="方正粗黑宋简体" panose="02000000000000000000" charset="-122"/>
              </a:rPr>
              <a:t>2019</a:t>
            </a:r>
            <a:r>
              <a:rPr lang="zh-CN" altLang="en-US" sz="3200" dirty="0">
                <a:solidFill>
                  <a:schemeClr val="tx1"/>
                </a:solidFill>
                <a:latin typeface="方正粗黑宋简体" panose="02000000000000000000" charset="-122"/>
                <a:ea typeface="方正粗黑宋简体" panose="02000000000000000000" charset="-122"/>
                <a:cs typeface="方正粗黑宋简体" panose="02000000000000000000" charset="-122"/>
              </a:rPr>
              <a:t>年省检工作特点</a:t>
            </a:r>
            <a:endParaRPr lang="zh-CN" altLang="en-US" sz="3200" dirty="0">
              <a:solidFill>
                <a:schemeClr val="tx1"/>
              </a:solidFill>
              <a:latin typeface="方正粗黑宋简体" panose="02000000000000000000" charset="-122"/>
              <a:ea typeface="方正粗黑宋简体" panose="02000000000000000000" charset="-122"/>
              <a:cs typeface="方正粗黑宋简体" panose="02000000000000000000" charset="-122"/>
            </a:endParaRPr>
          </a:p>
        </p:txBody>
      </p:sp>
      <p:sp>
        <p:nvSpPr>
          <p:cNvPr id="3" name="内容占位符 2"/>
          <p:cNvSpPr>
            <a:spLocks noGrp="1"/>
          </p:cNvSpPr>
          <p:nvPr>
            <p:ph idx="1"/>
          </p:nvPr>
        </p:nvSpPr>
        <p:spPr>
          <a:xfrm>
            <a:off x="-11430" y="620395"/>
            <a:ext cx="9163685" cy="5617210"/>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fontScale="90000"/>
          </a:bodyPr>
          <a:lstStyle/>
          <a:p>
            <a:pPr marL="0" indent="0" latinLnBrk="0">
              <a:lnSpc>
                <a:spcPts val="4500"/>
              </a:lnSpc>
              <a:buNone/>
            </a:pPr>
            <a:r>
              <a:rPr lang="zh-CN" altLang="en-US" sz="2800" b="1" dirty="0" smtClean="0">
                <a:solidFill>
                  <a:schemeClr val="tx1"/>
                </a:solidFill>
                <a:ea typeface="宋体" panose="02010600030101010101" pitchFamily="2" charset="-122"/>
              </a:rPr>
              <a:t> 一、</a:t>
            </a:r>
            <a:r>
              <a:rPr lang="zh-CN" altLang="en-US" sz="2800" b="1" dirty="0" smtClean="0">
                <a:solidFill>
                  <a:srgbClr val="FF0000"/>
                </a:solidFill>
                <a:ea typeface="宋体" panose="02010600030101010101" pitchFamily="2" charset="-122"/>
              </a:rPr>
              <a:t>专业齐全。</a:t>
            </a:r>
            <a:endParaRPr lang="zh-CN" altLang="en-US" sz="2800" b="1" dirty="0" smtClean="0">
              <a:solidFill>
                <a:srgbClr val="FF0000"/>
              </a:solidFill>
              <a:ea typeface="宋体" panose="02010600030101010101" pitchFamily="2" charset="-122"/>
            </a:endParaRPr>
          </a:p>
          <a:p>
            <a:pPr marL="0" indent="0" latinLnBrk="0">
              <a:lnSpc>
                <a:spcPts val="4500"/>
              </a:lnSpc>
              <a:spcBef>
                <a:spcPts val="0"/>
              </a:spcBef>
              <a:buNone/>
            </a:pPr>
            <a:r>
              <a:rPr lang="en-US" altLang="zh-CN" sz="2800" b="1" dirty="0" smtClean="0">
                <a:solidFill>
                  <a:schemeClr val="tx1"/>
                </a:solidFill>
                <a:ea typeface="宋体" panose="02010600030101010101" pitchFamily="2" charset="-122"/>
              </a:rPr>
              <a:t>      2019</a:t>
            </a:r>
            <a:r>
              <a:rPr lang="zh-CN" altLang="en-US" sz="2800" b="1" dirty="0" smtClean="0">
                <a:solidFill>
                  <a:schemeClr val="tx1"/>
                </a:solidFill>
                <a:ea typeface="宋体" panose="02010600030101010101" pitchFamily="2" charset="-122"/>
              </a:rPr>
              <a:t>年度省检工作</a:t>
            </a:r>
            <a:r>
              <a:rPr lang="en-US" altLang="zh-CN" sz="2800" b="1" dirty="0" smtClean="0">
                <a:solidFill>
                  <a:schemeClr val="tx1"/>
                </a:solidFill>
                <a:ea typeface="宋体" panose="02010600030101010101" pitchFamily="2" charset="-122"/>
              </a:rPr>
              <a:t>专业包括房屋建筑工程勘察、建筑、结构、水暖、电气</a:t>
            </a:r>
            <a:r>
              <a:rPr lang="zh-CN" altLang="en-US" sz="2800" b="1" dirty="0" smtClean="0">
                <a:solidFill>
                  <a:schemeClr val="tx1"/>
                </a:solidFill>
                <a:ea typeface="宋体" panose="02010600030101010101" pitchFamily="2" charset="-122"/>
              </a:rPr>
              <a:t>等多个</a:t>
            </a:r>
            <a:r>
              <a:rPr lang="en-US" altLang="zh-CN" sz="2800" b="1" dirty="0" smtClean="0">
                <a:solidFill>
                  <a:schemeClr val="tx1"/>
                </a:solidFill>
                <a:ea typeface="宋体" panose="02010600030101010101" pitchFamily="2" charset="-122"/>
              </a:rPr>
              <a:t>专业</a:t>
            </a:r>
            <a:r>
              <a:rPr lang="zh-CN" altLang="en-US" sz="2800" b="1" dirty="0" smtClean="0">
                <a:solidFill>
                  <a:schemeClr val="tx1"/>
                </a:solidFill>
                <a:ea typeface="宋体" panose="02010600030101010101" pitchFamily="2" charset="-122"/>
              </a:rPr>
              <a:t>，较</a:t>
            </a:r>
            <a:r>
              <a:rPr lang="en-US" altLang="zh-CN" sz="2800" b="1" dirty="0" smtClean="0">
                <a:solidFill>
                  <a:schemeClr val="tx1"/>
                </a:solidFill>
                <a:ea typeface="宋体" panose="02010600030101010101" pitchFamily="2" charset="-122"/>
              </a:rPr>
              <a:t>2018</a:t>
            </a:r>
            <a:r>
              <a:rPr lang="zh-CN" altLang="en-US" sz="2800" b="1" dirty="0" smtClean="0">
                <a:solidFill>
                  <a:schemeClr val="tx1"/>
                </a:solidFill>
                <a:ea typeface="宋体" panose="02010600030101010101" pitchFamily="2" charset="-122"/>
              </a:rPr>
              <a:t>年度增加</a:t>
            </a:r>
            <a:r>
              <a:rPr lang="en-US" altLang="zh-CN" sz="2800" b="1" dirty="0" smtClean="0">
                <a:solidFill>
                  <a:schemeClr val="tx1"/>
                </a:solidFill>
                <a:ea typeface="宋体" panose="02010600030101010101" pitchFamily="2" charset="-122"/>
                <a:sym typeface="+mn-ea"/>
              </a:rPr>
              <a:t>水暖、电气专业</a:t>
            </a:r>
            <a:r>
              <a:rPr lang="en-US" altLang="zh-CN" sz="2800" b="1" dirty="0" smtClean="0">
                <a:solidFill>
                  <a:schemeClr val="tx1"/>
                </a:solidFill>
                <a:ea typeface="宋体" panose="02010600030101010101" pitchFamily="2" charset="-122"/>
              </a:rPr>
              <a:t>。</a:t>
            </a:r>
            <a:endParaRPr lang="en-US" altLang="zh-CN" sz="2800" b="1" dirty="0" smtClean="0">
              <a:solidFill>
                <a:schemeClr val="tx1"/>
              </a:solidFill>
              <a:ea typeface="宋体" panose="02010600030101010101" pitchFamily="2" charset="-122"/>
            </a:endParaRPr>
          </a:p>
          <a:p>
            <a:pPr marL="0" indent="0" latinLnBrk="0">
              <a:lnSpc>
                <a:spcPts val="4500"/>
              </a:lnSpc>
              <a:spcBef>
                <a:spcPts val="0"/>
              </a:spcBef>
              <a:buNone/>
            </a:pPr>
            <a:r>
              <a:rPr lang="zh-CN" altLang="en-US" sz="2800" b="1" dirty="0" smtClean="0">
                <a:solidFill>
                  <a:schemeClr val="tx1"/>
                </a:solidFill>
                <a:ea typeface="宋体" panose="02010600030101010101" pitchFamily="2" charset="-122"/>
              </a:rPr>
              <a:t> 二、</a:t>
            </a:r>
            <a:r>
              <a:rPr lang="zh-CN" altLang="en-US" sz="2800" b="1" dirty="0" smtClean="0">
                <a:solidFill>
                  <a:srgbClr val="FF0000"/>
                </a:solidFill>
                <a:ea typeface="宋体" panose="02010600030101010101" pitchFamily="2" charset="-122"/>
              </a:rPr>
              <a:t>受检工程数量多</a:t>
            </a:r>
            <a:r>
              <a:rPr lang="en-US" altLang="zh-CN" sz="2800" b="1" dirty="0" smtClean="0">
                <a:solidFill>
                  <a:srgbClr val="FF0000"/>
                </a:solidFill>
                <a:ea typeface="宋体" panose="02010600030101010101" pitchFamily="2" charset="-122"/>
              </a:rPr>
              <a:t>, </a:t>
            </a:r>
            <a:r>
              <a:rPr lang="zh-CN" altLang="en-US" sz="2800" b="1" dirty="0" smtClean="0">
                <a:solidFill>
                  <a:srgbClr val="FF0000"/>
                </a:solidFill>
                <a:ea typeface="宋体" panose="02010600030101010101" pitchFamily="2" charset="-122"/>
              </a:rPr>
              <a:t>涉及相关单位数量多，地区覆盖面广。</a:t>
            </a:r>
            <a:endParaRPr lang="zh-CN" altLang="en-US" sz="2800" b="1" dirty="0" smtClean="0">
              <a:solidFill>
                <a:srgbClr val="FF0000"/>
              </a:solidFill>
              <a:ea typeface="宋体" panose="02010600030101010101" pitchFamily="2" charset="-122"/>
            </a:endParaRPr>
          </a:p>
          <a:p>
            <a:pPr marL="0" indent="0" latinLnBrk="0">
              <a:lnSpc>
                <a:spcPts val="4500"/>
              </a:lnSpc>
              <a:spcBef>
                <a:spcPts val="0"/>
              </a:spcBef>
              <a:buNone/>
            </a:pPr>
            <a:r>
              <a:rPr lang="zh-CN" altLang="en-US" sz="2800" b="1" dirty="0" smtClean="0">
                <a:solidFill>
                  <a:srgbClr val="FF0000"/>
                </a:solidFill>
                <a:ea typeface="宋体" panose="02010600030101010101" pitchFamily="2" charset="-122"/>
              </a:rPr>
              <a:t>   </a:t>
            </a:r>
            <a:r>
              <a:rPr lang="en-US" altLang="zh-CN" sz="2800" b="1" dirty="0" smtClean="0">
                <a:solidFill>
                  <a:schemeClr val="tx1"/>
                </a:solidFill>
                <a:ea typeface="宋体" panose="02010600030101010101" pitchFamily="2" charset="-122"/>
              </a:rPr>
              <a:t>  1  </a:t>
            </a:r>
            <a:r>
              <a:rPr lang="zh-CN" altLang="en-US" sz="2800" b="1" dirty="0" smtClean="0">
                <a:solidFill>
                  <a:schemeClr val="tx1"/>
                </a:solidFill>
                <a:ea typeface="宋体" panose="02010600030101010101" pitchFamily="2" charset="-122"/>
              </a:rPr>
              <a:t>项目数量：</a:t>
            </a:r>
            <a:r>
              <a:rPr lang="en-US" altLang="zh-CN" sz="2800" b="1" dirty="0" smtClean="0">
                <a:solidFill>
                  <a:schemeClr val="tx1"/>
                </a:solidFill>
                <a:ea typeface="宋体" panose="02010600030101010101" pitchFamily="2" charset="-122"/>
                <a:sym typeface="+mn-ea"/>
              </a:rPr>
              <a:t>149个工程项目</a:t>
            </a:r>
            <a:r>
              <a:rPr lang="zh-CN" altLang="en-US" sz="2800" b="1" dirty="0" smtClean="0">
                <a:solidFill>
                  <a:schemeClr val="tx1"/>
                </a:solidFill>
                <a:ea typeface="宋体" panose="02010600030101010101" pitchFamily="2" charset="-122"/>
                <a:sym typeface="+mn-ea"/>
              </a:rPr>
              <a:t>，其中公建项目</a:t>
            </a:r>
            <a:r>
              <a:rPr lang="en-US" altLang="zh-CN" sz="2800" b="1" dirty="0" smtClean="0">
                <a:solidFill>
                  <a:schemeClr val="tx1"/>
                </a:solidFill>
                <a:ea typeface="宋体" panose="02010600030101010101" pitchFamily="2" charset="-122"/>
                <a:sym typeface="+mn-ea"/>
              </a:rPr>
              <a:t>61</a:t>
            </a:r>
            <a:r>
              <a:rPr lang="zh-CN" altLang="en-US" sz="2800" b="1" dirty="0" smtClean="0">
                <a:solidFill>
                  <a:schemeClr val="tx1"/>
                </a:solidFill>
                <a:ea typeface="宋体" panose="02010600030101010101" pitchFamily="2" charset="-122"/>
                <a:sym typeface="+mn-ea"/>
              </a:rPr>
              <a:t>项，住宅项      </a:t>
            </a:r>
            <a:endParaRPr lang="zh-CN" altLang="en-US" sz="28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zh-CN" altLang="en-US" sz="2800" b="1" dirty="0" smtClean="0">
                <a:solidFill>
                  <a:schemeClr val="tx1"/>
                </a:solidFill>
                <a:ea typeface="宋体" panose="02010600030101010101" pitchFamily="2" charset="-122"/>
                <a:sym typeface="+mn-ea"/>
              </a:rPr>
              <a:t>                            目</a:t>
            </a:r>
            <a:r>
              <a:rPr lang="en-US" altLang="zh-CN" sz="2800" b="1" dirty="0" smtClean="0">
                <a:solidFill>
                  <a:schemeClr val="tx1"/>
                </a:solidFill>
                <a:ea typeface="宋体" panose="02010600030101010101" pitchFamily="2" charset="-122"/>
                <a:sym typeface="+mn-ea"/>
              </a:rPr>
              <a:t>88</a:t>
            </a:r>
            <a:r>
              <a:rPr lang="zh-CN" altLang="en-US" sz="2800" b="1" dirty="0" smtClean="0">
                <a:solidFill>
                  <a:schemeClr val="tx1"/>
                </a:solidFill>
                <a:ea typeface="宋体" panose="02010600030101010101" pitchFamily="2" charset="-122"/>
                <a:sym typeface="+mn-ea"/>
              </a:rPr>
              <a:t>项。</a:t>
            </a:r>
            <a:endParaRPr lang="zh-CN" altLang="en-US" sz="28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en-US" altLang="zh-CN" sz="2800" b="1" dirty="0" smtClean="0">
                <a:solidFill>
                  <a:schemeClr val="tx1"/>
                </a:solidFill>
                <a:ea typeface="宋体" panose="02010600030101010101" pitchFamily="2" charset="-122"/>
                <a:sym typeface="+mn-ea"/>
              </a:rPr>
              <a:t>     2  </a:t>
            </a:r>
            <a:r>
              <a:rPr lang="zh-CN" altLang="en-US" sz="2800" b="1" dirty="0" smtClean="0">
                <a:solidFill>
                  <a:schemeClr val="tx1"/>
                </a:solidFill>
                <a:ea typeface="宋体" panose="02010600030101010101" pitchFamily="2" charset="-122"/>
                <a:sym typeface="+mn-ea"/>
              </a:rPr>
              <a:t>设计单位：</a:t>
            </a:r>
            <a:r>
              <a:rPr lang="en-US" altLang="zh-CN" sz="2800" b="1" dirty="0" smtClean="0">
                <a:solidFill>
                  <a:schemeClr val="tx1"/>
                </a:solidFill>
                <a:ea typeface="宋体" panose="02010600030101010101" pitchFamily="2" charset="-122"/>
                <a:sym typeface="+mn-ea"/>
              </a:rPr>
              <a:t>96</a:t>
            </a:r>
            <a:r>
              <a:rPr lang="zh-CN" altLang="en-US" sz="2800" b="1" dirty="0" smtClean="0">
                <a:solidFill>
                  <a:schemeClr val="tx1"/>
                </a:solidFill>
                <a:ea typeface="宋体" panose="02010600030101010101" pitchFamily="2" charset="-122"/>
                <a:sym typeface="+mn-ea"/>
              </a:rPr>
              <a:t>家 </a:t>
            </a:r>
            <a:r>
              <a:rPr lang="en-US" altLang="zh-CN" sz="2800" b="1" dirty="0" smtClean="0">
                <a:solidFill>
                  <a:schemeClr val="tx1"/>
                </a:solidFill>
                <a:ea typeface="宋体" panose="02010600030101010101" pitchFamily="2" charset="-122"/>
                <a:sym typeface="+mn-ea"/>
              </a:rPr>
              <a:t>(</a:t>
            </a:r>
            <a:r>
              <a:rPr lang="zh-CN" altLang="en-US" sz="2800" b="1" dirty="0" smtClean="0">
                <a:solidFill>
                  <a:schemeClr val="tx1"/>
                </a:solidFill>
                <a:ea typeface="宋体" panose="02010600030101010101" pitchFamily="2" charset="-122"/>
                <a:sym typeface="+mn-ea"/>
              </a:rPr>
              <a:t>其中省外29家</a:t>
            </a:r>
            <a:r>
              <a:rPr lang="en-US" altLang="zh-CN" sz="2800" b="1" dirty="0" smtClean="0">
                <a:solidFill>
                  <a:schemeClr val="tx1"/>
                </a:solidFill>
                <a:ea typeface="宋体" panose="02010600030101010101" pitchFamily="2" charset="-122"/>
                <a:sym typeface="+mn-ea"/>
              </a:rPr>
              <a:t>,</a:t>
            </a:r>
            <a:r>
              <a:rPr lang="zh-CN" altLang="en-US" sz="2800" b="1" dirty="0" smtClean="0">
                <a:solidFill>
                  <a:schemeClr val="tx1"/>
                </a:solidFill>
                <a:ea typeface="宋体" panose="02010600030101010101" pitchFamily="2" charset="-122"/>
                <a:sym typeface="+mn-ea"/>
              </a:rPr>
              <a:t>省内</a:t>
            </a:r>
            <a:r>
              <a:rPr lang="en-US" altLang="zh-CN" sz="2800" b="1" dirty="0" smtClean="0">
                <a:solidFill>
                  <a:schemeClr val="tx1"/>
                </a:solidFill>
                <a:ea typeface="宋体" panose="02010600030101010101" pitchFamily="2" charset="-122"/>
                <a:sym typeface="+mn-ea"/>
              </a:rPr>
              <a:t>67</a:t>
            </a:r>
            <a:r>
              <a:rPr lang="zh-CN" altLang="en-US" sz="2800" b="1" dirty="0" smtClean="0">
                <a:solidFill>
                  <a:schemeClr val="tx1"/>
                </a:solidFill>
                <a:ea typeface="宋体" panose="02010600030101010101" pitchFamily="2" charset="-122"/>
                <a:sym typeface="+mn-ea"/>
              </a:rPr>
              <a:t>家</a:t>
            </a:r>
            <a:r>
              <a:rPr lang="en-US" altLang="zh-CN" sz="2800" b="1" dirty="0" smtClean="0">
                <a:solidFill>
                  <a:schemeClr val="tx1"/>
                </a:solidFill>
                <a:ea typeface="宋体" panose="02010600030101010101" pitchFamily="2" charset="-122"/>
                <a:sym typeface="+mn-ea"/>
              </a:rPr>
              <a:t>); </a:t>
            </a:r>
            <a:endParaRPr lang="en-US" altLang="zh-CN" sz="2800" b="1" dirty="0" smtClean="0">
              <a:solidFill>
                <a:schemeClr val="tx1"/>
              </a:solidFill>
              <a:ea typeface="宋体" panose="02010600030101010101" pitchFamily="2" charset="-122"/>
              <a:sym typeface="+mn-ea"/>
            </a:endParaRPr>
          </a:p>
          <a:p>
            <a:pPr marL="0" indent="0" algn="l" latinLnBrk="0">
              <a:lnSpc>
                <a:spcPts val="5000"/>
              </a:lnSpc>
              <a:spcBef>
                <a:spcPts val="0"/>
              </a:spcBef>
              <a:buNone/>
            </a:pPr>
            <a:r>
              <a:rPr lang="en-US" altLang="zh-CN" sz="2800" b="1" dirty="0" smtClean="0">
                <a:solidFill>
                  <a:schemeClr val="tx1"/>
                </a:solidFill>
                <a:ea typeface="宋体" panose="02010600030101010101" pitchFamily="2" charset="-122"/>
                <a:sym typeface="+mn-ea"/>
              </a:rPr>
              <a:t>     3  </a:t>
            </a:r>
            <a:r>
              <a:rPr lang="zh-CN" altLang="en-US" sz="2800" b="1" dirty="0" smtClean="0">
                <a:solidFill>
                  <a:schemeClr val="tx1"/>
                </a:solidFill>
                <a:ea typeface="宋体" panose="02010600030101010101" pitchFamily="2" charset="-122"/>
                <a:sym typeface="+mn-ea"/>
              </a:rPr>
              <a:t>审图机构：</a:t>
            </a:r>
            <a:r>
              <a:rPr lang="en-US" altLang="zh-CN" sz="2800" b="1" dirty="0" smtClean="0">
                <a:solidFill>
                  <a:schemeClr val="tx1"/>
                </a:solidFill>
                <a:ea typeface="宋体" panose="02010600030101010101" pitchFamily="2" charset="-122"/>
                <a:sym typeface="+mn-ea"/>
              </a:rPr>
              <a:t>15</a:t>
            </a:r>
            <a:r>
              <a:rPr lang="zh-CN" altLang="en-US" sz="2800" b="1" dirty="0" smtClean="0">
                <a:solidFill>
                  <a:schemeClr val="tx1"/>
                </a:solidFill>
                <a:ea typeface="宋体" panose="02010600030101010101" pitchFamily="2" charset="-122"/>
                <a:sym typeface="+mn-ea"/>
              </a:rPr>
              <a:t>家</a:t>
            </a:r>
            <a:r>
              <a:rPr lang="en-US" altLang="zh-CN" sz="2800" b="1" dirty="0" smtClean="0">
                <a:solidFill>
                  <a:schemeClr val="tx1"/>
                </a:solidFill>
                <a:ea typeface="宋体" panose="02010600030101010101" pitchFamily="2" charset="-122"/>
                <a:sym typeface="+mn-ea"/>
              </a:rPr>
              <a:t>; </a:t>
            </a:r>
            <a:endParaRPr lang="en-US" altLang="zh-CN" sz="2800" b="1" dirty="0" smtClean="0">
              <a:solidFill>
                <a:schemeClr val="tx1"/>
              </a:solidFill>
              <a:ea typeface="宋体" panose="02010600030101010101" pitchFamily="2" charset="-122"/>
              <a:sym typeface="+mn-ea"/>
            </a:endParaRPr>
          </a:p>
          <a:p>
            <a:pPr marL="0" indent="0" latinLnBrk="0">
              <a:lnSpc>
                <a:spcPts val="5000"/>
              </a:lnSpc>
              <a:spcBef>
                <a:spcPts val="0"/>
              </a:spcBef>
              <a:buNone/>
            </a:pPr>
            <a:r>
              <a:rPr lang="en-US" altLang="zh-CN" sz="2800" b="1" dirty="0" smtClean="0">
                <a:solidFill>
                  <a:schemeClr val="tx1"/>
                </a:solidFill>
                <a:ea typeface="宋体" panose="02010600030101010101" pitchFamily="2" charset="-122"/>
                <a:sym typeface="+mn-ea"/>
              </a:rPr>
              <a:t>     4  </a:t>
            </a:r>
            <a:r>
              <a:rPr lang="zh-CN" altLang="en-US" sz="2800" b="1" dirty="0" smtClean="0">
                <a:solidFill>
                  <a:schemeClr val="tx1"/>
                </a:solidFill>
                <a:ea typeface="宋体" panose="02010600030101010101" pitchFamily="2" charset="-122"/>
                <a:sym typeface="+mn-ea"/>
              </a:rPr>
              <a:t>覆盖地区：</a:t>
            </a:r>
            <a:r>
              <a:rPr lang="en-US" altLang="zh-CN" sz="2800" b="1" dirty="0" smtClean="0">
                <a:solidFill>
                  <a:schemeClr val="tx1"/>
                </a:solidFill>
                <a:ea typeface="宋体" panose="02010600030101010101" pitchFamily="2" charset="-122"/>
                <a:sym typeface="+mn-ea"/>
              </a:rPr>
              <a:t>10</a:t>
            </a:r>
            <a:r>
              <a:rPr lang="zh-CN" altLang="en-US" sz="2800" b="1" dirty="0" smtClean="0">
                <a:solidFill>
                  <a:schemeClr val="tx1"/>
                </a:solidFill>
                <a:ea typeface="宋体" panose="02010600030101010101" pitchFamily="2" charset="-122"/>
                <a:sym typeface="+mn-ea"/>
              </a:rPr>
              <a:t>个，做到全省覆盖。</a:t>
            </a:r>
            <a:endParaRPr lang="zh-CN" altLang="en-US" sz="2800" b="1" dirty="0" smtClean="0">
              <a:solidFill>
                <a:schemeClr val="tx1"/>
              </a:solidFill>
              <a:ea typeface="宋体" panose="02010600030101010101" pitchFamily="2" charset="-122"/>
              <a:sym typeface="+mn-ea"/>
            </a:endParaRPr>
          </a:p>
          <a:p>
            <a:pPr marL="0" indent="0" latinLnBrk="0">
              <a:lnSpc>
                <a:spcPts val="5000"/>
              </a:lnSpc>
              <a:spcBef>
                <a:spcPts val="0"/>
              </a:spcBef>
              <a:buNone/>
            </a:pPr>
            <a:endParaRPr lang="zh-CN" altLang="en-US" sz="2800" b="1" dirty="0" smtClean="0">
              <a:solidFill>
                <a:schemeClr val="tx1"/>
              </a:solidFill>
              <a:ea typeface="宋体" panose="02010600030101010101" pitchFamily="2" charset="-122"/>
              <a:sym typeface="+mn-ea"/>
            </a:endParaRPr>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质量分析：技术质量</a:t>
            </a:r>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方面</a:t>
            </a:r>
            <a:endParaRPr lang="en-US" altLang="zh-CN"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701665"/>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fontScale="80000"/>
          </a:bodyPr>
          <a:lstStyle/>
          <a:p>
            <a:pPr marL="0" indent="0" latinLnBrk="0">
              <a:lnSpc>
                <a:spcPts val="5000"/>
              </a:lnSpc>
              <a:spcBef>
                <a:spcPts val="0"/>
              </a:spcBef>
              <a:buNone/>
            </a:pPr>
            <a:r>
              <a:rPr lang="zh-CN" altLang="en-US" sz="4665" b="1" dirty="0" smtClean="0">
                <a:solidFill>
                  <a:srgbClr val="FF0000"/>
                </a:solidFill>
                <a:ea typeface="宋体" panose="02010600030101010101" pitchFamily="2" charset="-122"/>
                <a:sym typeface="+mn-ea"/>
              </a:rPr>
              <a:t>违反强制性条文的情况：</a:t>
            </a:r>
            <a:endParaRPr lang="zh-CN" altLang="en-US" sz="4665" b="1" dirty="0" smtClean="0">
              <a:solidFill>
                <a:srgbClr val="FF0000"/>
              </a:solidFill>
              <a:ea typeface="宋体" panose="02010600030101010101" pitchFamily="2" charset="-122"/>
              <a:sym typeface="+mn-ea"/>
            </a:endParaRPr>
          </a:p>
          <a:p>
            <a:pPr marL="0" indent="0" latinLnBrk="0">
              <a:lnSpc>
                <a:spcPts val="4500"/>
              </a:lnSpc>
              <a:spcBef>
                <a:spcPts val="0"/>
              </a:spcBef>
              <a:buNone/>
            </a:pPr>
            <a:r>
              <a:rPr lang="zh-CN" altLang="en-US" sz="4665" b="1" dirty="0" smtClean="0">
                <a:solidFill>
                  <a:srgbClr val="FFFF00"/>
                </a:solidFill>
                <a:ea typeface="宋体" panose="02010600030101010101" pitchFamily="2" charset="-122"/>
                <a:sym typeface="+mn-ea"/>
              </a:rPr>
              <a:t>防火安全类：</a:t>
            </a:r>
            <a:endParaRPr lang="zh-CN" altLang="en-US" sz="4665"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en-US" altLang="zh-CN" sz="4000" b="1" dirty="0" smtClean="0">
                <a:solidFill>
                  <a:schemeClr val="tx1"/>
                </a:solidFill>
                <a:ea typeface="宋体" panose="02010600030101010101" pitchFamily="2" charset="-122"/>
                <a:sym typeface="+mn-ea"/>
              </a:rPr>
              <a:t>8 </a:t>
            </a:r>
            <a:r>
              <a:rPr lang="zh-CN" altLang="en-US" sz="4000" b="1" dirty="0" smtClean="0">
                <a:solidFill>
                  <a:schemeClr val="tx1"/>
                </a:solidFill>
                <a:ea typeface="宋体" panose="02010600030101010101" pitchFamily="2" charset="-122"/>
                <a:sym typeface="+mn-ea"/>
              </a:rPr>
              <a:t>设计图纸不标注蓄电池供电时的持续工作时间，违反《消防应急照明和疏散指示系统技术标准》</a:t>
            </a:r>
            <a:r>
              <a:rPr lang="en-US" altLang="zh-CN" sz="4000" b="1" dirty="0" smtClean="0">
                <a:solidFill>
                  <a:schemeClr val="tx1"/>
                </a:solidFill>
                <a:ea typeface="宋体" panose="02010600030101010101" pitchFamily="2" charset="-122"/>
                <a:sym typeface="+mn-ea"/>
              </a:rPr>
              <a:t>GB51309-2018</a:t>
            </a:r>
            <a:r>
              <a:rPr lang="zh-CN" altLang="en-US" sz="4000" b="1" dirty="0" smtClean="0">
                <a:solidFill>
                  <a:schemeClr val="tx1"/>
                </a:solidFill>
                <a:ea typeface="宋体" panose="02010600030101010101" pitchFamily="2" charset="-122"/>
                <a:sym typeface="+mn-ea"/>
              </a:rPr>
              <a:t>中第</a:t>
            </a:r>
            <a:r>
              <a:rPr lang="en-US" altLang="zh-CN" sz="4000" b="1" dirty="0" smtClean="0">
                <a:solidFill>
                  <a:schemeClr val="tx1"/>
                </a:solidFill>
                <a:ea typeface="宋体" panose="02010600030101010101" pitchFamily="2" charset="-122"/>
                <a:sym typeface="+mn-ea"/>
              </a:rPr>
              <a:t>3.2.4</a:t>
            </a:r>
            <a:r>
              <a:rPr lang="zh-CN" altLang="en-US" sz="4000" b="1" dirty="0" smtClean="0">
                <a:solidFill>
                  <a:schemeClr val="tx1"/>
                </a:solidFill>
                <a:ea typeface="宋体" panose="02010600030101010101" pitchFamily="2" charset="-122"/>
                <a:sym typeface="+mn-ea"/>
              </a:rPr>
              <a:t>条规定。</a:t>
            </a:r>
            <a:endParaRPr lang="zh-CN" altLang="en-US" sz="40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zh-CN" altLang="en-US" sz="4000" b="1" dirty="0" smtClean="0">
                <a:solidFill>
                  <a:srgbClr val="FFFF00"/>
                </a:solidFill>
                <a:ea typeface="宋体" panose="02010600030101010101" pitchFamily="2" charset="-122"/>
                <a:sym typeface="+mn-ea"/>
              </a:rPr>
              <a:t>建议：图纸中应标注蓄电池的</a:t>
            </a:r>
            <a:r>
              <a:rPr lang="en-US" altLang="zh-CN" sz="4000" b="1" dirty="0" smtClean="0">
                <a:solidFill>
                  <a:srgbClr val="FFFF00"/>
                </a:solidFill>
                <a:ea typeface="宋体" panose="02010600030101010101" pitchFamily="2" charset="-122"/>
                <a:sym typeface="+mn-ea"/>
              </a:rPr>
              <a:t>“</a:t>
            </a:r>
            <a:r>
              <a:rPr lang="zh-CN" altLang="en-US" sz="4000" b="1" dirty="0" smtClean="0">
                <a:solidFill>
                  <a:srgbClr val="FFFF00"/>
                </a:solidFill>
                <a:ea typeface="宋体" panose="02010600030101010101" pitchFamily="2" charset="-122"/>
                <a:sym typeface="+mn-ea"/>
              </a:rPr>
              <a:t>持续工作时间</a:t>
            </a:r>
            <a:r>
              <a:rPr lang="en-US" altLang="zh-CN" sz="4000" b="1" dirty="0" smtClean="0">
                <a:solidFill>
                  <a:srgbClr val="FFFF00"/>
                </a:solidFill>
                <a:ea typeface="宋体" panose="02010600030101010101" pitchFamily="2" charset="-122"/>
                <a:sym typeface="+mn-ea"/>
              </a:rPr>
              <a:t>”</a:t>
            </a:r>
            <a:r>
              <a:rPr lang="zh-CN" altLang="en-US" sz="4000" b="1" dirty="0" smtClean="0">
                <a:solidFill>
                  <a:srgbClr val="FFFF00"/>
                </a:solidFill>
                <a:ea typeface="宋体" panose="02010600030101010101" pitchFamily="2" charset="-122"/>
                <a:sym typeface="+mn-ea"/>
              </a:rPr>
              <a:t>，建议不再标注</a:t>
            </a:r>
            <a:r>
              <a:rPr lang="en-US" altLang="zh-CN" sz="4000" b="1" dirty="0" smtClean="0">
                <a:solidFill>
                  <a:srgbClr val="FFFF00"/>
                </a:solidFill>
                <a:ea typeface="宋体" panose="02010600030101010101" pitchFamily="2" charset="-122"/>
                <a:sym typeface="+mn-ea"/>
              </a:rPr>
              <a:t>“</a:t>
            </a:r>
            <a:r>
              <a:rPr lang="zh-CN" altLang="en-US" sz="4000" b="1" dirty="0" smtClean="0">
                <a:solidFill>
                  <a:srgbClr val="FFFF00"/>
                </a:solidFill>
                <a:ea typeface="宋体" panose="02010600030101010101" pitchFamily="2" charset="-122"/>
                <a:sym typeface="+mn-ea"/>
              </a:rPr>
              <a:t>初装容量时间</a:t>
            </a:r>
            <a:r>
              <a:rPr lang="en-US" altLang="zh-CN" sz="4000" b="1" dirty="0" smtClean="0">
                <a:solidFill>
                  <a:srgbClr val="FFFF00"/>
                </a:solidFill>
                <a:ea typeface="宋体" panose="02010600030101010101" pitchFamily="2" charset="-122"/>
                <a:sym typeface="+mn-ea"/>
              </a:rPr>
              <a:t>” </a:t>
            </a:r>
            <a:r>
              <a:rPr lang="zh-CN" altLang="en-US" sz="4000" b="1" dirty="0" smtClean="0">
                <a:solidFill>
                  <a:srgbClr val="FFFF00"/>
                </a:solidFill>
                <a:ea typeface="宋体" panose="02010600030101010101" pitchFamily="2" charset="-122"/>
                <a:sym typeface="+mn-ea"/>
              </a:rPr>
              <a:t>，否则应进行计算。</a:t>
            </a:r>
            <a:endParaRPr lang="zh-CN" altLang="en-US" sz="40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zh-CN" altLang="en-US" sz="4000" b="1" dirty="0" smtClean="0">
                <a:solidFill>
                  <a:srgbClr val="FFFF00"/>
                </a:solidFill>
                <a:ea typeface="宋体" panose="02010600030101010101" pitchFamily="2" charset="-122"/>
                <a:sym typeface="+mn-ea"/>
              </a:rPr>
              <a:t>关联规范：《智能建筑设计标准》GB 50314-2015的4.</a:t>
            </a:r>
            <a:r>
              <a:rPr lang="en-US" altLang="zh-CN" sz="4000" b="1" dirty="0" smtClean="0">
                <a:solidFill>
                  <a:srgbClr val="FFFF00"/>
                </a:solidFill>
                <a:ea typeface="宋体" panose="02010600030101010101" pitchFamily="2" charset="-122"/>
                <a:sym typeface="+mn-ea"/>
              </a:rPr>
              <a:t>7</a:t>
            </a:r>
            <a:r>
              <a:rPr lang="zh-CN" altLang="en-US" sz="4000" b="1" dirty="0" smtClean="0">
                <a:solidFill>
                  <a:srgbClr val="FFFF00"/>
                </a:solidFill>
                <a:ea typeface="宋体" panose="02010600030101010101" pitchFamily="2" charset="-122"/>
                <a:sym typeface="+mn-ea"/>
              </a:rPr>
              <a:t>.</a:t>
            </a:r>
            <a:r>
              <a:rPr lang="en-US" altLang="zh-CN" sz="4000" b="1" dirty="0" smtClean="0">
                <a:solidFill>
                  <a:srgbClr val="FFFF00"/>
                </a:solidFill>
                <a:ea typeface="宋体" panose="02010600030101010101" pitchFamily="2" charset="-122"/>
                <a:sym typeface="+mn-ea"/>
              </a:rPr>
              <a:t>6</a:t>
            </a:r>
            <a:r>
              <a:rPr lang="zh-CN" altLang="en-US" sz="4000" b="1" dirty="0" smtClean="0">
                <a:solidFill>
                  <a:srgbClr val="FFFF00"/>
                </a:solidFill>
                <a:ea typeface="宋体" panose="02010600030101010101" pitchFamily="2" charset="-122"/>
                <a:sym typeface="+mn-ea"/>
              </a:rPr>
              <a:t>条</a:t>
            </a:r>
            <a:r>
              <a:rPr lang="en-US" altLang="zh-CN" sz="4000" b="1" dirty="0" smtClean="0">
                <a:solidFill>
                  <a:srgbClr val="FFFF00"/>
                </a:solidFill>
                <a:ea typeface="宋体" panose="02010600030101010101" pitchFamily="2" charset="-122"/>
                <a:sym typeface="+mn-ea"/>
              </a:rPr>
              <a:t>                   </a:t>
            </a:r>
            <a:endParaRPr lang="en-US" altLang="zh-CN" sz="4000" b="1" dirty="0" smtClean="0">
              <a:solidFill>
                <a:srgbClr val="FFFF00"/>
              </a:solidFill>
              <a:ea typeface="宋体" panose="02010600030101010101" pitchFamily="2" charset="-122"/>
              <a:sym typeface="+mn-ea"/>
            </a:endParaRPr>
          </a:p>
          <a:p>
            <a:pPr marL="0" indent="0" latinLnBrk="0">
              <a:lnSpc>
                <a:spcPts val="4500"/>
              </a:lnSpc>
              <a:spcBef>
                <a:spcPts val="0"/>
              </a:spcBef>
              <a:buNone/>
            </a:pPr>
            <a:endParaRPr lang="en-US" altLang="zh-CN" sz="4000" b="1" dirty="0" smtClean="0">
              <a:solidFill>
                <a:srgbClr val="FFFF00"/>
              </a:solidFill>
              <a:ea typeface="宋体" panose="02010600030101010101" pitchFamily="2" charset="-122"/>
              <a:sym typeface="+mn-ea"/>
            </a:endParaRPr>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质量分析：技术质量</a:t>
            </a:r>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方面</a:t>
            </a:r>
            <a:endParaRPr lang="en-US" altLang="zh-CN"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701665"/>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a:bodyPr>
          <a:lstStyle/>
          <a:p>
            <a:pPr marL="0" indent="0" latinLnBrk="0">
              <a:lnSpc>
                <a:spcPts val="5000"/>
              </a:lnSpc>
              <a:spcBef>
                <a:spcPts val="0"/>
              </a:spcBef>
              <a:buNone/>
            </a:pPr>
            <a:r>
              <a:rPr lang="zh-CN" altLang="en-US" sz="4665" b="1" dirty="0" smtClean="0">
                <a:solidFill>
                  <a:srgbClr val="FF0000"/>
                </a:solidFill>
                <a:ea typeface="宋体" panose="02010600030101010101" pitchFamily="2" charset="-122"/>
                <a:sym typeface="+mn-ea"/>
              </a:rPr>
              <a:t>违反强制性条文的情况：</a:t>
            </a:r>
            <a:endParaRPr lang="zh-CN" altLang="en-US" sz="4665" b="1" dirty="0" smtClean="0">
              <a:solidFill>
                <a:srgbClr val="FF0000"/>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防火安全类：</a:t>
            </a:r>
            <a:endParaRPr lang="zh-CN" altLang="en-US" sz="32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en-US" altLang="zh-CN" sz="3110" b="1" dirty="0" smtClean="0">
                <a:solidFill>
                  <a:srgbClr val="FFFF00"/>
                </a:solidFill>
                <a:ea typeface="宋体" panose="02010600030101010101" pitchFamily="2" charset="-122"/>
                <a:sym typeface="+mn-ea"/>
              </a:rPr>
              <a:t>4.7.6 机房工程紧急广播系统备用电源的连续供电时间，必须与消防疏散指示标志照明备用电源的连续供电时间一致。              </a:t>
            </a:r>
            <a:endParaRPr lang="en-US" altLang="zh-CN" sz="311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en-US" altLang="zh-CN" sz="3110" b="1" dirty="0" smtClean="0">
                <a:solidFill>
                  <a:schemeClr val="tx1"/>
                </a:solidFill>
                <a:ea typeface="宋体" panose="02010600030101010101" pitchFamily="2" charset="-122"/>
                <a:sym typeface="+mn-ea"/>
              </a:rPr>
              <a:t>9</a:t>
            </a:r>
            <a:r>
              <a:rPr lang="en-US" altLang="zh-CN" sz="3110" b="1" dirty="0" smtClean="0">
                <a:solidFill>
                  <a:srgbClr val="FFFF00"/>
                </a:solidFill>
                <a:ea typeface="宋体" panose="02010600030101010101" pitchFamily="2" charset="-122"/>
                <a:sym typeface="+mn-ea"/>
              </a:rPr>
              <a:t>  </a:t>
            </a:r>
            <a:r>
              <a:rPr lang="zh-CN" altLang="en-US" sz="3110" b="1" dirty="0" smtClean="0">
                <a:solidFill>
                  <a:schemeClr val="tx1"/>
                </a:solidFill>
                <a:ea typeface="宋体" panose="02010600030101010101" pitchFamily="2" charset="-122"/>
                <a:sym typeface="+mn-ea"/>
              </a:rPr>
              <a:t>系统形式为集中报警系统未设置消防广播系统，违反《火灾自动报警系统设计规范》</a:t>
            </a:r>
            <a:r>
              <a:rPr lang="en-US" altLang="zh-CN" sz="3110" b="1" dirty="0" smtClean="0">
                <a:solidFill>
                  <a:schemeClr val="tx1"/>
                </a:solidFill>
                <a:ea typeface="宋体" panose="02010600030101010101" pitchFamily="2" charset="-122"/>
                <a:sym typeface="+mn-ea"/>
              </a:rPr>
              <a:t>GB50116-2013</a:t>
            </a:r>
            <a:r>
              <a:rPr lang="zh-CN" altLang="en-US" sz="3110" b="1" dirty="0" smtClean="0">
                <a:solidFill>
                  <a:schemeClr val="tx1"/>
                </a:solidFill>
                <a:ea typeface="宋体" panose="02010600030101010101" pitchFamily="2" charset="-122"/>
                <a:sym typeface="+mn-ea"/>
              </a:rPr>
              <a:t>中第</a:t>
            </a:r>
            <a:r>
              <a:rPr lang="en-US" altLang="zh-CN" sz="3110" b="1" dirty="0" smtClean="0">
                <a:solidFill>
                  <a:schemeClr val="tx1"/>
                </a:solidFill>
                <a:ea typeface="宋体" panose="02010600030101010101" pitchFamily="2" charset="-122"/>
                <a:sym typeface="+mn-ea"/>
              </a:rPr>
              <a:t>4.8.7</a:t>
            </a:r>
            <a:r>
              <a:rPr lang="zh-CN" altLang="en-US" sz="3110" b="1" dirty="0" smtClean="0">
                <a:solidFill>
                  <a:schemeClr val="tx1"/>
                </a:solidFill>
                <a:ea typeface="宋体" panose="02010600030101010101" pitchFamily="2" charset="-122"/>
                <a:sym typeface="+mn-ea"/>
              </a:rPr>
              <a:t>条规定。</a:t>
            </a:r>
            <a:endParaRPr lang="en-US" altLang="zh-CN" sz="311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en-US" altLang="zh-CN" sz="4000" b="1" dirty="0" smtClean="0">
                <a:solidFill>
                  <a:srgbClr val="FFFF00"/>
                </a:solidFill>
                <a:ea typeface="宋体" panose="02010600030101010101" pitchFamily="2" charset="-122"/>
                <a:sym typeface="+mn-ea"/>
              </a:rPr>
              <a:t>  </a:t>
            </a:r>
            <a:endParaRPr lang="en-US" altLang="zh-CN" sz="4000" b="1" dirty="0" smtClean="0">
              <a:solidFill>
                <a:srgbClr val="FFFF00"/>
              </a:solidFill>
              <a:ea typeface="宋体" panose="02010600030101010101" pitchFamily="2" charset="-122"/>
              <a:sym typeface="+mn-ea"/>
            </a:endParaRPr>
          </a:p>
        </p:txBody>
      </p:sp>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质量分析：技术质量</a:t>
            </a:r>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方面</a:t>
            </a:r>
            <a:endParaRPr lang="en-US" altLang="zh-CN"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701665"/>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a:bodyPr>
          <a:lstStyle/>
          <a:p>
            <a:pPr marL="0" indent="0" latinLnBrk="0">
              <a:lnSpc>
                <a:spcPts val="5000"/>
              </a:lnSpc>
              <a:spcBef>
                <a:spcPts val="0"/>
              </a:spcBef>
              <a:buNone/>
            </a:pPr>
            <a:r>
              <a:rPr lang="zh-CN" altLang="en-US" sz="3200" b="1" dirty="0" smtClean="0">
                <a:solidFill>
                  <a:srgbClr val="FF0000"/>
                </a:solidFill>
                <a:ea typeface="宋体" panose="02010600030101010101" pitchFamily="2" charset="-122"/>
                <a:sym typeface="+mn-ea"/>
              </a:rPr>
              <a:t>违反强制性条文的情况：</a:t>
            </a:r>
            <a:endParaRPr lang="zh-CN" altLang="en-US" sz="3200" b="1" dirty="0" smtClean="0">
              <a:solidFill>
                <a:srgbClr val="FF0000"/>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防火安全类：</a:t>
            </a:r>
            <a:endParaRPr lang="zh-CN" altLang="en-US" sz="32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en-US" altLang="zh-CN" sz="2800" b="1" dirty="0" smtClean="0">
                <a:solidFill>
                  <a:schemeClr val="tx1"/>
                </a:solidFill>
                <a:ea typeface="宋体" panose="02010600030101010101" pitchFamily="2" charset="-122"/>
                <a:sym typeface="+mn-ea"/>
              </a:rPr>
              <a:t>9</a:t>
            </a:r>
            <a:r>
              <a:rPr lang="en-US" altLang="zh-CN" sz="2800" b="1" dirty="0" smtClean="0">
                <a:solidFill>
                  <a:srgbClr val="FFFF00"/>
                </a:solidFill>
                <a:ea typeface="宋体" panose="02010600030101010101" pitchFamily="2" charset="-122"/>
                <a:sym typeface="+mn-ea"/>
              </a:rPr>
              <a:t>  </a:t>
            </a:r>
            <a:r>
              <a:rPr lang="zh-CN" altLang="en-US" sz="2800" b="1" dirty="0" smtClean="0">
                <a:solidFill>
                  <a:schemeClr val="tx1"/>
                </a:solidFill>
                <a:ea typeface="宋体" panose="02010600030101010101" pitchFamily="2" charset="-122"/>
                <a:sym typeface="+mn-ea"/>
              </a:rPr>
              <a:t>消防泵为二级负荷，未设置末端切换装置，</a:t>
            </a:r>
            <a:r>
              <a:rPr lang="en-US" altLang="zh-CN" sz="2800" b="1" dirty="0" smtClean="0">
                <a:solidFill>
                  <a:schemeClr val="tx1"/>
                </a:solidFill>
                <a:ea typeface="宋体" panose="02010600030101010101" pitchFamily="2" charset="-122"/>
                <a:sym typeface="+mn-ea"/>
              </a:rPr>
              <a:t>违反</a:t>
            </a:r>
            <a:r>
              <a:rPr lang="zh-CN" altLang="en-US" sz="2800" b="1" dirty="0" smtClean="0">
                <a:solidFill>
                  <a:schemeClr val="tx1"/>
                </a:solidFill>
                <a:ea typeface="宋体" panose="02010600030101010101" pitchFamily="2" charset="-122"/>
                <a:sym typeface="+mn-ea"/>
              </a:rPr>
              <a:t>《建筑设计防火规范》</a:t>
            </a:r>
            <a:r>
              <a:rPr lang="en-US" altLang="zh-CN" sz="2800" b="1" dirty="0" smtClean="0">
                <a:solidFill>
                  <a:schemeClr val="tx1"/>
                </a:solidFill>
                <a:ea typeface="宋体" panose="02010600030101010101" pitchFamily="2" charset="-122"/>
                <a:sym typeface="+mn-ea"/>
              </a:rPr>
              <a:t>GB50016-2014(2018</a:t>
            </a:r>
            <a:r>
              <a:rPr lang="zh-CN" altLang="en-US" sz="2800" b="1" dirty="0" smtClean="0">
                <a:solidFill>
                  <a:schemeClr val="tx1"/>
                </a:solidFill>
                <a:ea typeface="宋体" panose="02010600030101010101" pitchFamily="2" charset="-122"/>
                <a:sym typeface="+mn-ea"/>
              </a:rPr>
              <a:t>版）中第</a:t>
            </a:r>
            <a:r>
              <a:rPr lang="en-US" altLang="zh-CN" sz="2800" b="1" dirty="0" smtClean="0">
                <a:solidFill>
                  <a:schemeClr val="tx1"/>
                </a:solidFill>
                <a:ea typeface="宋体" panose="02010600030101010101" pitchFamily="2" charset="-122"/>
                <a:sym typeface="+mn-ea"/>
              </a:rPr>
              <a:t>10.1.8</a:t>
            </a:r>
            <a:r>
              <a:rPr lang="zh-CN" altLang="en-US" sz="2800" b="1" dirty="0" smtClean="0">
                <a:solidFill>
                  <a:schemeClr val="tx1"/>
                </a:solidFill>
                <a:ea typeface="宋体" panose="02010600030101010101" pitchFamily="2" charset="-122"/>
                <a:sym typeface="+mn-ea"/>
              </a:rPr>
              <a:t>条的规定</a:t>
            </a:r>
            <a:r>
              <a:rPr lang="en-US" altLang="zh-CN" sz="2800" b="1" dirty="0" smtClean="0">
                <a:solidFill>
                  <a:schemeClr val="tx1"/>
                </a:solidFill>
                <a:ea typeface="宋体" panose="02010600030101010101" pitchFamily="2" charset="-122"/>
                <a:sym typeface="+mn-ea"/>
              </a:rPr>
              <a:t>。</a:t>
            </a:r>
            <a:endParaRPr lang="en-US" altLang="zh-CN" sz="28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en-US" altLang="zh-CN" sz="28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zh-CN" altLang="en-US" sz="2800" b="1" dirty="0" smtClean="0">
                <a:solidFill>
                  <a:schemeClr val="tx1"/>
                </a:solidFill>
                <a:ea typeface="宋体" panose="02010600030101010101" pitchFamily="2" charset="-122"/>
                <a:sym typeface="+mn-ea"/>
              </a:rPr>
              <a:t>10 消防泵和消防风机未在消防控制室设置手动装置，</a:t>
            </a:r>
            <a:r>
              <a:rPr lang="zh-CN" altLang="en-US" sz="2800" b="1" dirty="0" smtClean="0">
                <a:solidFill>
                  <a:schemeClr val="tx1"/>
                </a:solidFill>
                <a:ea typeface="宋体" panose="02010600030101010101" pitchFamily="2" charset="-122"/>
                <a:sym typeface="+mn-ea"/>
              </a:rPr>
              <a:t>违反《火灾自动报警系统设计规范》</a:t>
            </a:r>
            <a:r>
              <a:rPr lang="en-US" altLang="zh-CN" sz="2800" b="1" dirty="0" smtClean="0">
                <a:solidFill>
                  <a:schemeClr val="tx1"/>
                </a:solidFill>
                <a:ea typeface="宋体" panose="02010600030101010101" pitchFamily="2" charset="-122"/>
                <a:sym typeface="+mn-ea"/>
              </a:rPr>
              <a:t>GB50116-2013</a:t>
            </a:r>
            <a:r>
              <a:rPr lang="zh-CN" altLang="en-US" sz="2800" b="1" dirty="0" smtClean="0">
                <a:solidFill>
                  <a:schemeClr val="tx1"/>
                </a:solidFill>
                <a:ea typeface="宋体" panose="02010600030101010101" pitchFamily="2" charset="-122"/>
                <a:sym typeface="+mn-ea"/>
              </a:rPr>
              <a:t>中第</a:t>
            </a:r>
            <a:r>
              <a:rPr lang="en-US" altLang="zh-CN" sz="2800" b="1" dirty="0" smtClean="0">
                <a:solidFill>
                  <a:schemeClr val="tx1"/>
                </a:solidFill>
                <a:ea typeface="宋体" panose="02010600030101010101" pitchFamily="2" charset="-122"/>
                <a:sym typeface="+mn-ea"/>
              </a:rPr>
              <a:t>4.1.4</a:t>
            </a:r>
            <a:r>
              <a:rPr lang="zh-CN" altLang="en-US" sz="2800" b="1" dirty="0" smtClean="0">
                <a:solidFill>
                  <a:schemeClr val="tx1"/>
                </a:solidFill>
                <a:ea typeface="宋体" panose="02010600030101010101" pitchFamily="2" charset="-122"/>
                <a:sym typeface="+mn-ea"/>
              </a:rPr>
              <a:t>条规定。</a:t>
            </a:r>
            <a:endParaRPr lang="zh-CN" altLang="en-US" sz="28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en-US" altLang="zh-CN" sz="2800" b="1" dirty="0" smtClean="0">
              <a:solidFill>
                <a:schemeClr val="tx1"/>
              </a:solidFill>
              <a:ea typeface="宋体" panose="02010600030101010101" pitchFamily="2" charset="-122"/>
              <a:sym typeface="+mn-ea"/>
            </a:endParaRPr>
          </a:p>
        </p:txBody>
      </p:sp>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质量分析：技术质量</a:t>
            </a:r>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方面</a:t>
            </a:r>
            <a:endParaRPr lang="en-US" altLang="zh-CN"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701665"/>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a:bodyPr>
          <a:lstStyle/>
          <a:p>
            <a:pPr marL="0" indent="0" latinLnBrk="0">
              <a:lnSpc>
                <a:spcPts val="5000"/>
              </a:lnSpc>
              <a:spcBef>
                <a:spcPts val="0"/>
              </a:spcBef>
              <a:buNone/>
            </a:pPr>
            <a:r>
              <a:rPr lang="zh-CN" altLang="en-US" sz="3200" b="1" dirty="0" smtClean="0">
                <a:solidFill>
                  <a:srgbClr val="FF0000"/>
                </a:solidFill>
                <a:ea typeface="宋体" panose="02010600030101010101" pitchFamily="2" charset="-122"/>
                <a:sym typeface="+mn-ea"/>
              </a:rPr>
              <a:t>违反强制性条文的情况：</a:t>
            </a:r>
            <a:endParaRPr lang="zh-CN" altLang="en-US" sz="3200" b="1" dirty="0" smtClean="0">
              <a:solidFill>
                <a:srgbClr val="FF0000"/>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防火安全类：</a:t>
            </a:r>
            <a:endParaRPr lang="zh-CN" altLang="en-US" sz="32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en-US" altLang="zh-CN" sz="2800" b="1" dirty="0" smtClean="0">
                <a:solidFill>
                  <a:schemeClr val="tx1"/>
                </a:solidFill>
                <a:ea typeface="宋体" panose="02010600030101010101" pitchFamily="2" charset="-122"/>
                <a:sym typeface="+mn-ea"/>
              </a:rPr>
              <a:t>11</a:t>
            </a:r>
            <a:r>
              <a:rPr lang="en-US" altLang="zh-CN" sz="2800" b="1" dirty="0" smtClean="0">
                <a:solidFill>
                  <a:srgbClr val="FFFF00"/>
                </a:solidFill>
                <a:ea typeface="宋体" panose="02010600030101010101" pitchFamily="2" charset="-122"/>
                <a:sym typeface="+mn-ea"/>
              </a:rPr>
              <a:t>  </a:t>
            </a:r>
            <a:r>
              <a:rPr lang="zh-CN" altLang="en-US" sz="2800" b="1" dirty="0" smtClean="0">
                <a:solidFill>
                  <a:schemeClr val="tx1"/>
                </a:solidFill>
                <a:ea typeface="宋体" panose="02010600030101010101" pitchFamily="2" charset="-122"/>
                <a:sym typeface="+mn-ea"/>
              </a:rPr>
              <a:t>公共建筑厨房未设置可燃气体探测装置，</a:t>
            </a:r>
            <a:r>
              <a:rPr lang="zh-CN" altLang="en-US" sz="2800" b="1" dirty="0" smtClean="0">
                <a:solidFill>
                  <a:schemeClr val="tx1"/>
                </a:solidFill>
                <a:ea typeface="宋体" panose="02010600030101010101" pitchFamily="2" charset="-122"/>
                <a:sym typeface="+mn-ea"/>
              </a:rPr>
              <a:t>违反《建筑设计防火规范》GB50016-2014(2018版）中第</a:t>
            </a:r>
            <a:r>
              <a:rPr lang="en-US" altLang="zh-CN" sz="2800" b="1" dirty="0" smtClean="0">
                <a:solidFill>
                  <a:schemeClr val="tx1"/>
                </a:solidFill>
                <a:ea typeface="宋体" panose="02010600030101010101" pitchFamily="2" charset="-122"/>
                <a:sym typeface="+mn-ea"/>
              </a:rPr>
              <a:t>8.4.3</a:t>
            </a:r>
            <a:r>
              <a:rPr lang="zh-CN" altLang="en-US" sz="2800" b="1" dirty="0" smtClean="0">
                <a:solidFill>
                  <a:schemeClr val="tx1"/>
                </a:solidFill>
                <a:ea typeface="宋体" panose="02010600030101010101" pitchFamily="2" charset="-122"/>
                <a:sym typeface="+mn-ea"/>
              </a:rPr>
              <a:t>条的规定。</a:t>
            </a:r>
            <a:endParaRPr lang="zh-CN" altLang="en-US" sz="28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zh-CN" altLang="en-US" sz="2800" b="1" dirty="0" smtClean="0">
              <a:solidFill>
                <a:schemeClr val="tx1"/>
              </a:solidFill>
              <a:ea typeface="宋体" panose="02010600030101010101" pitchFamily="2" charset="-122"/>
              <a:sym typeface="+mn-ea"/>
            </a:endParaRPr>
          </a:p>
          <a:p>
            <a:pPr marL="0" indent="0" algn="l" latinLnBrk="0">
              <a:lnSpc>
                <a:spcPts val="4500"/>
              </a:lnSpc>
              <a:spcBef>
                <a:spcPts val="0"/>
              </a:spcBef>
              <a:buNone/>
            </a:pPr>
            <a:r>
              <a:rPr lang="en-US" altLang="zh-CN" sz="2800" b="1" dirty="0" smtClean="0">
                <a:solidFill>
                  <a:schemeClr val="tx1"/>
                </a:solidFill>
                <a:ea typeface="宋体" panose="02010600030101010101" pitchFamily="2" charset="-122"/>
                <a:sym typeface="+mn-ea"/>
              </a:rPr>
              <a:t>12  </a:t>
            </a:r>
            <a:r>
              <a:rPr lang="zh-CN" altLang="en-US" sz="2800" b="1" dirty="0" smtClean="0">
                <a:solidFill>
                  <a:schemeClr val="tx1"/>
                </a:solidFill>
                <a:ea typeface="宋体" panose="02010600030101010101" pitchFamily="2" charset="-122"/>
                <a:sym typeface="+mn-ea"/>
              </a:rPr>
              <a:t>消防负荷等级与室外消防用水量不匹配，</a:t>
            </a:r>
            <a:r>
              <a:rPr lang="en-US" altLang="zh-CN" sz="2800" b="1" dirty="0" smtClean="0">
                <a:solidFill>
                  <a:schemeClr val="tx1"/>
                </a:solidFill>
                <a:ea typeface="宋体" panose="02010600030101010101" pitchFamily="2" charset="-122"/>
                <a:sym typeface="+mn-ea"/>
              </a:rPr>
              <a:t>违反</a:t>
            </a:r>
            <a:r>
              <a:rPr lang="zh-CN" altLang="en-US" sz="2800" b="1" dirty="0" smtClean="0">
                <a:solidFill>
                  <a:schemeClr val="tx1"/>
                </a:solidFill>
                <a:ea typeface="宋体" panose="02010600030101010101" pitchFamily="2" charset="-122"/>
                <a:sym typeface="+mn-ea"/>
              </a:rPr>
              <a:t>《建筑设计防火规范》</a:t>
            </a:r>
            <a:r>
              <a:rPr lang="en-US" altLang="zh-CN" sz="2800" b="1" dirty="0" smtClean="0">
                <a:solidFill>
                  <a:schemeClr val="tx1"/>
                </a:solidFill>
                <a:ea typeface="宋体" panose="02010600030101010101" pitchFamily="2" charset="-122"/>
                <a:sym typeface="+mn-ea"/>
              </a:rPr>
              <a:t>GB50016-2014(2018</a:t>
            </a:r>
            <a:r>
              <a:rPr lang="zh-CN" altLang="en-US" sz="2800" b="1" dirty="0" smtClean="0">
                <a:solidFill>
                  <a:schemeClr val="tx1"/>
                </a:solidFill>
                <a:ea typeface="宋体" panose="02010600030101010101" pitchFamily="2" charset="-122"/>
                <a:sym typeface="+mn-ea"/>
              </a:rPr>
              <a:t>版）中第</a:t>
            </a:r>
            <a:r>
              <a:rPr lang="en-US" altLang="zh-CN" sz="2800" b="1" dirty="0" smtClean="0">
                <a:solidFill>
                  <a:schemeClr val="tx1"/>
                </a:solidFill>
                <a:ea typeface="宋体" panose="02010600030101010101" pitchFamily="2" charset="-122"/>
                <a:sym typeface="+mn-ea"/>
              </a:rPr>
              <a:t>10.1.2</a:t>
            </a:r>
            <a:r>
              <a:rPr lang="zh-CN" altLang="en-US" sz="2800" b="1" dirty="0" smtClean="0">
                <a:solidFill>
                  <a:schemeClr val="tx1"/>
                </a:solidFill>
                <a:ea typeface="宋体" panose="02010600030101010101" pitchFamily="2" charset="-122"/>
                <a:sym typeface="+mn-ea"/>
              </a:rPr>
              <a:t>条的规定</a:t>
            </a:r>
            <a:r>
              <a:rPr lang="en-US" altLang="zh-CN" sz="2800" b="1" dirty="0" smtClean="0">
                <a:solidFill>
                  <a:schemeClr val="tx1"/>
                </a:solidFill>
                <a:ea typeface="宋体" panose="02010600030101010101" pitchFamily="2" charset="-122"/>
                <a:sym typeface="+mn-ea"/>
              </a:rPr>
              <a:t>。</a:t>
            </a:r>
            <a:endParaRPr lang="en-US" altLang="zh-CN" sz="28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zh-CN" altLang="en-US" sz="28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en-US" altLang="zh-CN" sz="2800" b="1" dirty="0" smtClean="0">
              <a:solidFill>
                <a:schemeClr val="tx1"/>
              </a:solidFill>
              <a:ea typeface="宋体" panose="02010600030101010101" pitchFamily="2" charset="-122"/>
              <a:sym typeface="+mn-ea"/>
            </a:endParaRPr>
          </a:p>
        </p:txBody>
      </p:sp>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质量分析：技术质量</a:t>
            </a:r>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方面</a:t>
            </a:r>
            <a:endParaRPr lang="en-US" altLang="zh-CN"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701665"/>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fontScale="80000"/>
          </a:bodyPr>
          <a:lstStyle/>
          <a:p>
            <a:pPr marL="0" indent="0" latinLnBrk="0">
              <a:lnSpc>
                <a:spcPts val="5000"/>
              </a:lnSpc>
              <a:spcBef>
                <a:spcPts val="0"/>
              </a:spcBef>
              <a:buNone/>
            </a:pPr>
            <a:r>
              <a:rPr lang="zh-CN" altLang="en-US" sz="3200" b="1" dirty="0" smtClean="0">
                <a:solidFill>
                  <a:srgbClr val="FF0000"/>
                </a:solidFill>
                <a:ea typeface="宋体" panose="02010600030101010101" pitchFamily="2" charset="-122"/>
                <a:sym typeface="+mn-ea"/>
              </a:rPr>
              <a:t>违反规范</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应</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字条款</a:t>
            </a:r>
            <a:r>
              <a:rPr lang="zh-CN" altLang="en-US" sz="3200" b="1" dirty="0" smtClean="0">
                <a:solidFill>
                  <a:srgbClr val="FF0000"/>
                </a:solidFill>
                <a:ea typeface="宋体" panose="02010600030101010101" pitchFamily="2" charset="-122"/>
                <a:sym typeface="+mn-ea"/>
              </a:rPr>
              <a:t>的情况：</a:t>
            </a:r>
            <a:endParaRPr lang="zh-CN" altLang="en-US" sz="3200" b="1" dirty="0" smtClean="0">
              <a:solidFill>
                <a:srgbClr val="FF0000"/>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公建类：</a:t>
            </a:r>
            <a:endParaRPr lang="zh-CN" altLang="en-US" sz="32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en-US" altLang="zh-CN" sz="2800" b="1" dirty="0" smtClean="0">
                <a:solidFill>
                  <a:schemeClr val="tx1"/>
                </a:solidFill>
                <a:ea typeface="宋体" panose="02010600030101010101" pitchFamily="2" charset="-122"/>
                <a:sym typeface="+mn-ea"/>
              </a:rPr>
              <a:t>1</a:t>
            </a:r>
            <a:r>
              <a:rPr lang="en-US" altLang="zh-CN" sz="2800" b="1" dirty="0" smtClean="0">
                <a:solidFill>
                  <a:srgbClr val="FFFF00"/>
                </a:solidFill>
                <a:ea typeface="宋体" panose="02010600030101010101" pitchFamily="2" charset="-122"/>
                <a:sym typeface="+mn-ea"/>
              </a:rPr>
              <a:t>  </a:t>
            </a:r>
            <a:r>
              <a:rPr lang="zh-CN" altLang="en-US" sz="3200" b="1" dirty="0" smtClean="0">
                <a:solidFill>
                  <a:schemeClr val="tx1"/>
                </a:solidFill>
                <a:ea typeface="宋体" panose="02010600030101010101" pitchFamily="2" charset="-122"/>
                <a:sym typeface="+mn-ea"/>
              </a:rPr>
              <a:t>室外</a:t>
            </a:r>
            <a:r>
              <a:rPr lang="en-US" altLang="zh-CN" sz="3200" b="1" dirty="0" smtClean="0">
                <a:solidFill>
                  <a:schemeClr val="tx1"/>
                </a:solidFill>
                <a:ea typeface="宋体" panose="02010600030101010101" pitchFamily="2" charset="-122"/>
                <a:sym typeface="+mn-ea"/>
              </a:rPr>
              <a:t>空调机</a:t>
            </a:r>
            <a:r>
              <a:rPr lang="zh-CN" altLang="en-US" sz="3200" b="1" dirty="0" smtClean="0">
                <a:solidFill>
                  <a:schemeClr val="tx1"/>
                </a:solidFill>
                <a:ea typeface="宋体" panose="02010600030101010101" pitchFamily="2" charset="-122"/>
                <a:sym typeface="+mn-ea"/>
              </a:rPr>
              <a:t>、</a:t>
            </a:r>
            <a:r>
              <a:rPr lang="en-US" altLang="zh-CN" sz="3200" b="1" dirty="0" smtClean="0">
                <a:solidFill>
                  <a:schemeClr val="tx1"/>
                </a:solidFill>
                <a:ea typeface="宋体" panose="02010600030101010101" pitchFamily="2" charset="-122"/>
                <a:sym typeface="+mn-ea"/>
              </a:rPr>
              <a:t>污水提升设备、</a:t>
            </a:r>
            <a:r>
              <a:rPr lang="zh-CN" altLang="en-US" sz="3200" b="1" dirty="0" smtClean="0">
                <a:solidFill>
                  <a:schemeClr val="tx1"/>
                </a:solidFill>
                <a:ea typeface="宋体" panose="02010600030101010101" pitchFamily="2" charset="-122"/>
                <a:sym typeface="+mn-ea"/>
              </a:rPr>
              <a:t>非消防</a:t>
            </a:r>
            <a:r>
              <a:rPr lang="en-US" altLang="zh-CN" sz="3200" b="1" dirty="0" smtClean="0">
                <a:solidFill>
                  <a:schemeClr val="tx1"/>
                </a:solidFill>
                <a:ea typeface="宋体" panose="02010600030101010101" pitchFamily="2" charset="-122"/>
                <a:sym typeface="+mn-ea"/>
              </a:rPr>
              <a:t>排水泵</a:t>
            </a:r>
            <a:r>
              <a:rPr lang="zh-CN" altLang="en-US" sz="3200" b="1" dirty="0" smtClean="0">
                <a:solidFill>
                  <a:schemeClr val="tx1"/>
                </a:solidFill>
                <a:ea typeface="宋体" panose="02010600030101010101" pitchFamily="2" charset="-122"/>
                <a:sym typeface="+mn-ea"/>
              </a:rPr>
              <a:t>设备配电</a:t>
            </a:r>
            <a:r>
              <a:rPr lang="zh-CN" altLang="en-US" sz="3200" b="1" dirty="0" smtClean="0">
                <a:solidFill>
                  <a:schemeClr val="tx1"/>
                </a:solidFill>
                <a:ea typeface="宋体" panose="02010600030101010101" pitchFamily="2" charset="-122"/>
                <a:sym typeface="+mn-ea"/>
              </a:rPr>
              <a:t>未</a:t>
            </a:r>
            <a:r>
              <a:rPr lang="en-US" altLang="zh-CN" sz="3200" b="1" dirty="0" smtClean="0">
                <a:solidFill>
                  <a:schemeClr val="tx1"/>
                </a:solidFill>
                <a:ea typeface="宋体" panose="02010600030101010101" pitchFamily="2" charset="-122"/>
                <a:sym typeface="+mn-ea"/>
              </a:rPr>
              <a:t>加设剩余电流保</a:t>
            </a:r>
            <a:r>
              <a:rPr lang="zh-CN" altLang="en-US" sz="3200" b="1" dirty="0" smtClean="0">
                <a:solidFill>
                  <a:schemeClr val="tx1"/>
                </a:solidFill>
                <a:ea typeface="宋体" panose="02010600030101010101" pitchFamily="2" charset="-122"/>
                <a:sym typeface="+mn-ea"/>
              </a:rPr>
              <a:t>护装置，违反《民用建筑电气设计规范》</a:t>
            </a:r>
            <a:r>
              <a:rPr lang="en-US" altLang="zh-CN" sz="3200" b="1" dirty="0" smtClean="0">
                <a:solidFill>
                  <a:schemeClr val="tx1"/>
                </a:solidFill>
                <a:ea typeface="宋体" panose="02010600030101010101" pitchFamily="2" charset="-122"/>
                <a:sym typeface="+mn-ea"/>
              </a:rPr>
              <a:t>JGJ16-2008</a:t>
            </a:r>
            <a:r>
              <a:rPr lang="zh-CN" altLang="en-US" sz="3200" b="1" dirty="0" smtClean="0">
                <a:solidFill>
                  <a:schemeClr val="tx1"/>
                </a:solidFill>
                <a:ea typeface="宋体" panose="02010600030101010101" pitchFamily="2" charset="-122"/>
                <a:sym typeface="+mn-ea"/>
              </a:rPr>
              <a:t>中第</a:t>
            </a:r>
            <a:r>
              <a:rPr lang="en-US" altLang="zh-CN" sz="3200" b="1" dirty="0" smtClean="0">
                <a:solidFill>
                  <a:schemeClr val="tx1"/>
                </a:solidFill>
                <a:ea typeface="宋体" panose="02010600030101010101" pitchFamily="2" charset="-122"/>
                <a:sym typeface="+mn-ea"/>
              </a:rPr>
              <a:t>7.7.10</a:t>
            </a:r>
            <a:r>
              <a:rPr lang="zh-CN" altLang="en-US" sz="3200" b="1" dirty="0" smtClean="0">
                <a:solidFill>
                  <a:schemeClr val="tx1"/>
                </a:solidFill>
                <a:ea typeface="宋体" panose="02010600030101010101" pitchFamily="2" charset="-122"/>
                <a:sym typeface="+mn-ea"/>
              </a:rPr>
              <a:t>条规定。</a:t>
            </a: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关于</a:t>
            </a:r>
            <a:r>
              <a:rPr lang="zh-CN" altLang="en-US" sz="3200" b="1" dirty="0" smtClean="0">
                <a:solidFill>
                  <a:srgbClr val="FFFF00"/>
                </a:solidFill>
                <a:ea typeface="宋体" panose="02010600030101010101" pitchFamily="2" charset="-122"/>
                <a:sym typeface="+mn-ea"/>
              </a:rPr>
              <a:t>消防排水泵的剩余电流保护由于行业内有争议，故此项征求规范编写组后在定论。</a:t>
            </a:r>
            <a:endParaRPr lang="zh-CN" altLang="en-US" sz="32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chemeClr val="tx1"/>
                </a:solidFill>
                <a:ea typeface="宋体" panose="02010600030101010101" pitchFamily="2" charset="-122"/>
                <a:sym typeface="+mn-ea"/>
              </a:rPr>
              <a:t>2   变电所上方应设有办公室，</a:t>
            </a:r>
            <a:r>
              <a:rPr lang="zh-CN" altLang="en-US" sz="3200" b="1" dirty="0" smtClean="0">
                <a:solidFill>
                  <a:schemeClr val="tx1"/>
                </a:solidFill>
                <a:ea typeface="宋体" panose="02010600030101010101" pitchFamily="2" charset="-122"/>
                <a:sym typeface="+mn-ea"/>
              </a:rPr>
              <a:t>未</a:t>
            </a:r>
            <a:r>
              <a:rPr lang="en-US" altLang="zh-CN" sz="3200" b="1" dirty="0" smtClean="0">
                <a:solidFill>
                  <a:schemeClr val="tx1"/>
                </a:solidFill>
                <a:ea typeface="宋体" panose="02010600030101010101" pitchFamily="2" charset="-122"/>
                <a:sym typeface="+mn-ea"/>
              </a:rPr>
              <a:t>采取屏蔽降噪措施</a:t>
            </a:r>
            <a:r>
              <a:rPr lang="zh-CN" altLang="en-US" sz="3200" b="1" dirty="0" smtClean="0">
                <a:solidFill>
                  <a:schemeClr val="tx1"/>
                </a:solidFill>
                <a:ea typeface="宋体" panose="02010600030101010101" pitchFamily="2" charset="-122"/>
                <a:sym typeface="+mn-ea"/>
              </a:rPr>
              <a:t>，</a:t>
            </a:r>
            <a:r>
              <a:rPr lang="zh-CN" altLang="en-US" sz="3200" b="1" dirty="0" smtClean="0">
                <a:solidFill>
                  <a:schemeClr val="tx1"/>
                </a:solidFill>
                <a:ea typeface="宋体" panose="02010600030101010101" pitchFamily="2" charset="-122"/>
                <a:sym typeface="+mn-ea"/>
              </a:rPr>
              <a:t>违反《民用建筑电气设计规范》</a:t>
            </a:r>
            <a:r>
              <a:rPr lang="en-US" altLang="zh-CN" sz="3200" b="1" dirty="0" smtClean="0">
                <a:solidFill>
                  <a:schemeClr val="tx1"/>
                </a:solidFill>
                <a:ea typeface="宋体" panose="02010600030101010101" pitchFamily="2" charset="-122"/>
                <a:sym typeface="+mn-ea"/>
              </a:rPr>
              <a:t>JGJ16-2008</a:t>
            </a:r>
            <a:r>
              <a:rPr lang="zh-CN" altLang="en-US" sz="3200" b="1" dirty="0" smtClean="0">
                <a:solidFill>
                  <a:schemeClr val="tx1"/>
                </a:solidFill>
                <a:ea typeface="宋体" panose="02010600030101010101" pitchFamily="2" charset="-122"/>
                <a:sym typeface="+mn-ea"/>
              </a:rPr>
              <a:t>中第</a:t>
            </a:r>
            <a:r>
              <a:rPr lang="en-US" altLang="zh-CN" sz="3200" b="1" dirty="0" smtClean="0">
                <a:solidFill>
                  <a:schemeClr val="tx1"/>
                </a:solidFill>
                <a:ea typeface="宋体" panose="02010600030101010101" pitchFamily="2" charset="-122"/>
                <a:sym typeface="+mn-ea"/>
              </a:rPr>
              <a:t>4.9.6</a:t>
            </a:r>
            <a:r>
              <a:rPr lang="zh-CN" altLang="en-US" sz="3200" b="1" dirty="0" smtClean="0">
                <a:solidFill>
                  <a:schemeClr val="tx1"/>
                </a:solidFill>
                <a:ea typeface="宋体" panose="02010600030101010101" pitchFamily="2" charset="-122"/>
                <a:sym typeface="+mn-ea"/>
              </a:rPr>
              <a:t>条规定。</a:t>
            </a: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en-US" altLang="zh-CN" sz="3200" b="1" dirty="0" smtClean="0">
              <a:solidFill>
                <a:schemeClr val="tx1"/>
              </a:solidFill>
              <a:ea typeface="宋体" panose="02010600030101010101" pitchFamily="2" charset="-122"/>
              <a:sym typeface="+mn-ea"/>
            </a:endParaRPr>
          </a:p>
          <a:p>
            <a:pPr marL="0" indent="0" algn="l" latinLnBrk="0">
              <a:lnSpc>
                <a:spcPts val="4500"/>
              </a:lnSpc>
              <a:spcBef>
                <a:spcPts val="0"/>
              </a:spcBef>
              <a:buNone/>
            </a:pPr>
            <a:endParaRPr lang="en-US" altLang="zh-CN" sz="2800" b="1" dirty="0" smtClean="0">
              <a:solidFill>
                <a:schemeClr val="tx1"/>
              </a:solidFill>
              <a:ea typeface="宋体" panose="02010600030101010101" pitchFamily="2" charset="-122"/>
              <a:sym typeface="+mn-ea"/>
            </a:endParaRPr>
          </a:p>
        </p:txBody>
      </p:sp>
    </p:spTree>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质量分析：技术质量</a:t>
            </a:r>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方面</a:t>
            </a:r>
            <a:endParaRPr lang="en-US" altLang="zh-CN"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701665"/>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a:bodyPr>
          <a:lstStyle/>
          <a:p>
            <a:pPr marL="0" indent="0" latinLnBrk="0">
              <a:lnSpc>
                <a:spcPts val="5000"/>
              </a:lnSpc>
              <a:spcBef>
                <a:spcPts val="0"/>
              </a:spcBef>
              <a:buNone/>
            </a:pPr>
            <a:r>
              <a:rPr lang="zh-CN" altLang="en-US" sz="3200" b="1" dirty="0" smtClean="0">
                <a:solidFill>
                  <a:srgbClr val="FF0000"/>
                </a:solidFill>
                <a:ea typeface="宋体" panose="02010600030101010101" pitchFamily="2" charset="-122"/>
                <a:sym typeface="+mn-ea"/>
              </a:rPr>
              <a:t>违反规范</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应</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字条款</a:t>
            </a:r>
            <a:r>
              <a:rPr lang="zh-CN" altLang="en-US" sz="3200" b="1" dirty="0" smtClean="0">
                <a:solidFill>
                  <a:srgbClr val="FF0000"/>
                </a:solidFill>
                <a:ea typeface="宋体" panose="02010600030101010101" pitchFamily="2" charset="-122"/>
                <a:sym typeface="+mn-ea"/>
              </a:rPr>
              <a:t>的情况：</a:t>
            </a:r>
            <a:endParaRPr lang="zh-CN" altLang="en-US" sz="3200" b="1" dirty="0" smtClean="0">
              <a:solidFill>
                <a:srgbClr val="FF0000"/>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公建类：</a:t>
            </a:r>
            <a:endParaRPr lang="zh-CN" altLang="en-US" sz="32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chemeClr val="tx1"/>
                </a:solidFill>
                <a:ea typeface="宋体" panose="02010600030101010101" pitchFamily="2" charset="-122"/>
                <a:sym typeface="+mn-ea"/>
              </a:rPr>
              <a:t>3 变电所配电柜上方设置灯具</a:t>
            </a:r>
            <a:r>
              <a:rPr lang="zh-CN" altLang="en-US" sz="3200" b="1" dirty="0" smtClean="0">
                <a:solidFill>
                  <a:schemeClr val="tx1"/>
                </a:solidFill>
                <a:ea typeface="宋体" panose="02010600030101010101" pitchFamily="2" charset="-122"/>
                <a:sym typeface="+mn-ea"/>
              </a:rPr>
              <a:t>，违反《20kV及以下变电所设计规范》GB50053-2013中第6.4.3条规定</a:t>
            </a:r>
            <a:r>
              <a:rPr lang="zh-CN" altLang="en-US" sz="2800" b="1" dirty="0" smtClean="0">
                <a:solidFill>
                  <a:schemeClr val="tx1"/>
                </a:solidFill>
                <a:ea typeface="宋体" panose="02010600030101010101" pitchFamily="2" charset="-122"/>
                <a:sym typeface="+mn-ea"/>
              </a:rPr>
              <a:t>。</a:t>
            </a:r>
            <a:endParaRPr lang="zh-CN" altLang="en-US" sz="28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zh-CN" altLang="en-US" sz="28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chemeClr val="tx1"/>
                </a:solidFill>
                <a:ea typeface="宋体" panose="02010600030101010101" pitchFamily="2" charset="-122"/>
                <a:sym typeface="+mn-ea"/>
              </a:rPr>
              <a:t>4 </a:t>
            </a:r>
            <a:r>
              <a:rPr lang="zh-CN" altLang="en-US" sz="3200" b="1" dirty="0" smtClean="0">
                <a:solidFill>
                  <a:schemeClr val="tx1"/>
                </a:solidFill>
                <a:ea typeface="宋体" panose="02010600030101010101" pitchFamily="2" charset="-122"/>
                <a:sym typeface="+mn-ea"/>
              </a:rPr>
              <a:t>单电源供电的</a:t>
            </a:r>
            <a:r>
              <a:rPr lang="zh-CN" altLang="en-US" sz="3200" b="1" i="1" dirty="0" smtClean="0">
                <a:solidFill>
                  <a:srgbClr val="FF0000"/>
                </a:solidFill>
                <a:effectLst>
                  <a:outerShdw blurRad="38100" dist="19050" dir="2700000" algn="tl" rotWithShape="0">
                    <a:schemeClr val="dk1">
                      <a:alpha val="40000"/>
                    </a:schemeClr>
                  </a:outerShdw>
                </a:effectLst>
                <a:ea typeface="宋体" panose="02010600030101010101" pitchFamily="2" charset="-122"/>
                <a:sym typeface="+mn-ea"/>
              </a:rPr>
              <a:t>客梯</a:t>
            </a:r>
            <a:r>
              <a:rPr lang="zh-CN" altLang="en-US" sz="3200" b="1" dirty="0" smtClean="0">
                <a:solidFill>
                  <a:schemeClr val="tx1"/>
                </a:solidFill>
                <a:ea typeface="宋体" panose="02010600030101010101" pitchFamily="2" charset="-122"/>
                <a:sym typeface="+mn-ea"/>
              </a:rPr>
              <a:t>未具有自动平层功能，</a:t>
            </a:r>
            <a:r>
              <a:rPr lang="zh-CN" altLang="en-US" sz="3200" b="1" dirty="0" smtClean="0">
                <a:solidFill>
                  <a:schemeClr val="tx1"/>
                </a:solidFill>
                <a:ea typeface="宋体" panose="02010600030101010101" pitchFamily="2" charset="-122"/>
                <a:sym typeface="+mn-ea"/>
              </a:rPr>
              <a:t>《民用建筑电气设计规范》</a:t>
            </a:r>
            <a:r>
              <a:rPr lang="zh-CN" altLang="en-US" sz="3200" b="1" dirty="0" smtClean="0">
                <a:solidFill>
                  <a:schemeClr val="tx1"/>
                </a:solidFill>
                <a:ea typeface="宋体" panose="02010600030101010101" pitchFamily="2" charset="-122"/>
                <a:sym typeface="+mn-ea"/>
              </a:rPr>
              <a:t>JGJ16-2008中9.4.1</a:t>
            </a:r>
            <a:r>
              <a:rPr lang="en-US" altLang="zh-CN" sz="3200" b="1" dirty="0" smtClean="0">
                <a:solidFill>
                  <a:schemeClr val="tx1"/>
                </a:solidFill>
                <a:ea typeface="宋体" panose="02010600030101010101" pitchFamily="2" charset="-122"/>
                <a:sym typeface="+mn-ea"/>
              </a:rPr>
              <a:t>-</a:t>
            </a:r>
            <a:r>
              <a:rPr lang="zh-CN" altLang="en-US" sz="3200" b="1" dirty="0" smtClean="0">
                <a:solidFill>
                  <a:schemeClr val="tx1"/>
                </a:solidFill>
                <a:ea typeface="宋体" panose="02010600030101010101" pitchFamily="2" charset="-122"/>
                <a:sym typeface="+mn-ea"/>
              </a:rPr>
              <a:t>4款的规定。（住宅建筑同此要求）</a:t>
            </a:r>
            <a:endParaRPr lang="zh-CN" altLang="en-US" sz="3200" b="1" dirty="0" smtClean="0">
              <a:solidFill>
                <a:schemeClr val="tx1"/>
              </a:solidFill>
              <a:ea typeface="宋体" panose="02010600030101010101" pitchFamily="2" charset="-122"/>
              <a:sym typeface="+mn-ea"/>
            </a:endParaRPr>
          </a:p>
          <a:p>
            <a:pPr marL="0" indent="0" algn="l" latinLnBrk="0">
              <a:lnSpc>
                <a:spcPts val="4500"/>
              </a:lnSpc>
              <a:spcBef>
                <a:spcPts val="0"/>
              </a:spcBef>
              <a:buNone/>
            </a:pPr>
            <a:endParaRPr lang="zh-CN" altLang="en-US" sz="3200" b="1" dirty="0" smtClean="0">
              <a:solidFill>
                <a:schemeClr val="tx1"/>
              </a:solidFill>
              <a:ea typeface="宋体" panose="02010600030101010101" pitchFamily="2" charset="-122"/>
              <a:sym typeface="+mn-ea"/>
            </a:endParaRPr>
          </a:p>
        </p:txBody>
      </p:sp>
    </p:spTree>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质量分析：技术质量</a:t>
            </a:r>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方面</a:t>
            </a:r>
            <a:endParaRPr lang="en-US" altLang="zh-CN"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701665"/>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a:bodyPr>
          <a:lstStyle/>
          <a:p>
            <a:pPr marL="0" indent="0" latinLnBrk="0">
              <a:lnSpc>
                <a:spcPts val="5000"/>
              </a:lnSpc>
              <a:spcBef>
                <a:spcPts val="0"/>
              </a:spcBef>
              <a:buNone/>
            </a:pPr>
            <a:r>
              <a:rPr lang="zh-CN" altLang="en-US" sz="3200" b="1" dirty="0" smtClean="0">
                <a:solidFill>
                  <a:srgbClr val="FF0000"/>
                </a:solidFill>
                <a:ea typeface="宋体" panose="02010600030101010101" pitchFamily="2" charset="-122"/>
                <a:sym typeface="+mn-ea"/>
              </a:rPr>
              <a:t>违反规范</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应</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字条款</a:t>
            </a:r>
            <a:r>
              <a:rPr lang="zh-CN" altLang="en-US" sz="3200" b="1" dirty="0" smtClean="0">
                <a:solidFill>
                  <a:srgbClr val="FF0000"/>
                </a:solidFill>
                <a:ea typeface="宋体" panose="02010600030101010101" pitchFamily="2" charset="-122"/>
                <a:sym typeface="+mn-ea"/>
              </a:rPr>
              <a:t>的情况：</a:t>
            </a:r>
            <a:endParaRPr lang="zh-CN" altLang="en-US" sz="3200" b="1" dirty="0" smtClean="0">
              <a:solidFill>
                <a:srgbClr val="FF0000"/>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公建类：</a:t>
            </a:r>
            <a:endParaRPr lang="zh-CN" altLang="en-US" sz="32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chemeClr val="tx1"/>
                </a:solidFill>
                <a:ea typeface="宋体" panose="02010600030101010101" pitchFamily="2" charset="-122"/>
                <a:sym typeface="+mn-ea"/>
              </a:rPr>
              <a:t>5  发电机房上方为盥洗室潮湿场所</a:t>
            </a:r>
            <a:r>
              <a:rPr lang="zh-CN" altLang="en-US" sz="3200" b="1" dirty="0" smtClean="0">
                <a:solidFill>
                  <a:schemeClr val="tx1"/>
                </a:solidFill>
                <a:ea typeface="宋体" panose="02010600030101010101" pitchFamily="2" charset="-122"/>
                <a:sym typeface="+mn-ea"/>
              </a:rPr>
              <a:t>，违反《</a:t>
            </a:r>
            <a:r>
              <a:rPr lang="zh-CN" altLang="en-US" sz="3200" b="1" dirty="0" smtClean="0">
                <a:solidFill>
                  <a:schemeClr val="tx1"/>
                </a:solidFill>
                <a:ea typeface="宋体" panose="02010600030101010101" pitchFamily="2" charset="-122"/>
                <a:sym typeface="+mn-ea"/>
              </a:rPr>
              <a:t>民用建筑电气设计规范》JGJ16-2008中</a:t>
            </a:r>
            <a:r>
              <a:rPr lang="en-US" sz="3200" b="1" dirty="0" smtClean="0">
                <a:solidFill>
                  <a:schemeClr val="tx1"/>
                </a:solidFill>
                <a:ea typeface="宋体" panose="02010600030101010101" pitchFamily="2" charset="-122"/>
                <a:sym typeface="+mn-ea"/>
              </a:rPr>
              <a:t>6.1.1</a:t>
            </a:r>
            <a:r>
              <a:rPr lang="zh-CN" altLang="en-US" sz="3200" b="1" dirty="0" smtClean="0">
                <a:solidFill>
                  <a:schemeClr val="tx1"/>
                </a:solidFill>
                <a:ea typeface="宋体" panose="02010600030101010101" pitchFamily="2" charset="-122"/>
                <a:sym typeface="+mn-ea"/>
              </a:rPr>
              <a:t>条</a:t>
            </a:r>
            <a:r>
              <a:rPr lang="zh-CN" altLang="en-US" sz="3200" b="1" dirty="0" smtClean="0">
                <a:solidFill>
                  <a:schemeClr val="tx1"/>
                </a:solidFill>
                <a:ea typeface="宋体" panose="02010600030101010101" pitchFamily="2" charset="-122"/>
                <a:sym typeface="+mn-ea"/>
              </a:rPr>
              <a:t>的规定。</a:t>
            </a: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zh-CN" altLang="en-US" sz="28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chemeClr val="tx1"/>
                </a:solidFill>
                <a:ea typeface="宋体" panose="02010600030101010101" pitchFamily="2" charset="-122"/>
                <a:sym typeface="+mn-ea"/>
              </a:rPr>
              <a:t>6 </a:t>
            </a:r>
            <a:r>
              <a:rPr sz="3200" b="1" dirty="0" smtClean="0">
                <a:solidFill>
                  <a:schemeClr val="tx1"/>
                </a:solidFill>
                <a:ea typeface="宋体" panose="02010600030101010101" pitchFamily="2" charset="-122"/>
                <a:sym typeface="+mn-ea"/>
              </a:rPr>
              <a:t>消防与非消防</a:t>
            </a:r>
            <a:r>
              <a:rPr lang="zh-CN" sz="3200" b="1" dirty="0" smtClean="0">
                <a:solidFill>
                  <a:schemeClr val="tx1"/>
                </a:solidFill>
                <a:ea typeface="宋体" panose="02010600030101010101" pitchFamily="2" charset="-122"/>
                <a:sym typeface="+mn-ea"/>
              </a:rPr>
              <a:t>配电</a:t>
            </a:r>
            <a:r>
              <a:rPr sz="3200" b="1" dirty="0" smtClean="0">
                <a:solidFill>
                  <a:schemeClr val="tx1"/>
                </a:solidFill>
                <a:ea typeface="宋体" panose="02010600030101010101" pitchFamily="2" charset="-122"/>
                <a:sym typeface="+mn-ea"/>
              </a:rPr>
              <a:t>干线共槽</a:t>
            </a:r>
            <a:r>
              <a:rPr lang="zh-CN" sz="3200" b="1" dirty="0" smtClean="0">
                <a:solidFill>
                  <a:schemeClr val="tx1"/>
                </a:solidFill>
                <a:ea typeface="宋体" panose="02010600030101010101" pitchFamily="2" charset="-122"/>
                <a:sym typeface="+mn-ea"/>
              </a:rPr>
              <a:t>敷设</a:t>
            </a:r>
            <a:r>
              <a:rPr sz="3200" b="1" dirty="0" smtClean="0">
                <a:solidFill>
                  <a:schemeClr val="tx1"/>
                </a:solidFill>
                <a:ea typeface="宋体" panose="02010600030101010101" pitchFamily="2" charset="-122"/>
                <a:sym typeface="+mn-ea"/>
              </a:rPr>
              <a:t>，</a:t>
            </a:r>
            <a:r>
              <a:rPr lang="zh-CN" sz="3200" b="1" dirty="0" smtClean="0">
                <a:solidFill>
                  <a:schemeClr val="tx1"/>
                </a:solidFill>
                <a:ea typeface="宋体" panose="02010600030101010101" pitchFamily="2" charset="-122"/>
                <a:sym typeface="+mn-ea"/>
              </a:rPr>
              <a:t>未</a:t>
            </a:r>
            <a:r>
              <a:rPr sz="3200" b="1" dirty="0" smtClean="0">
                <a:solidFill>
                  <a:schemeClr val="tx1"/>
                </a:solidFill>
                <a:ea typeface="宋体" panose="02010600030101010101" pitchFamily="2" charset="-122"/>
                <a:sym typeface="+mn-ea"/>
              </a:rPr>
              <a:t>进行</a:t>
            </a:r>
            <a:r>
              <a:rPr lang="zh-CN" sz="3200" b="1" dirty="0" smtClean="0">
                <a:solidFill>
                  <a:schemeClr val="tx1"/>
                </a:solidFill>
                <a:ea typeface="宋体" panose="02010600030101010101" pitchFamily="2" charset="-122"/>
                <a:sym typeface="+mn-ea"/>
              </a:rPr>
              <a:t>导体</a:t>
            </a:r>
            <a:r>
              <a:rPr sz="3200" b="1" dirty="0" smtClean="0">
                <a:solidFill>
                  <a:schemeClr val="tx1"/>
                </a:solidFill>
                <a:ea typeface="宋体" panose="02010600030101010101" pitchFamily="2" charset="-122"/>
                <a:sym typeface="+mn-ea"/>
              </a:rPr>
              <a:t>载流量校正，</a:t>
            </a:r>
            <a:r>
              <a:rPr lang="zh-CN" sz="3200" b="1" dirty="0" smtClean="0">
                <a:solidFill>
                  <a:schemeClr val="tx1"/>
                </a:solidFill>
                <a:ea typeface="宋体" panose="02010600030101010101" pitchFamily="2" charset="-122"/>
                <a:sym typeface="+mn-ea"/>
              </a:rPr>
              <a:t>违反</a:t>
            </a:r>
            <a:r>
              <a:rPr lang="zh-CN" altLang="en-US" sz="3200" b="1" dirty="0" smtClean="0">
                <a:solidFill>
                  <a:schemeClr val="tx1"/>
                </a:solidFill>
                <a:ea typeface="宋体" panose="02010600030101010101" pitchFamily="2" charset="-122"/>
                <a:sym typeface="+mn-ea"/>
              </a:rPr>
              <a:t>《低压配电设计规范》</a:t>
            </a:r>
            <a:r>
              <a:rPr lang="en-US" altLang="zh-CN" sz="3200" b="1" dirty="0" smtClean="0">
                <a:solidFill>
                  <a:schemeClr val="tx1"/>
                </a:solidFill>
                <a:ea typeface="宋体" panose="02010600030101010101" pitchFamily="2" charset="-122"/>
                <a:sym typeface="+mn-ea"/>
              </a:rPr>
              <a:t>GB50054</a:t>
            </a:r>
            <a:r>
              <a:rPr lang="zh-CN" altLang="en-US" sz="3200" b="1" dirty="0" smtClean="0">
                <a:solidFill>
                  <a:schemeClr val="tx1"/>
                </a:solidFill>
                <a:ea typeface="宋体" panose="02010600030101010101" pitchFamily="2" charset="-122"/>
                <a:sym typeface="+mn-ea"/>
              </a:rPr>
              <a:t>-20</a:t>
            </a:r>
            <a:r>
              <a:rPr lang="en-US" altLang="zh-CN" sz="3200" b="1" dirty="0" smtClean="0">
                <a:solidFill>
                  <a:schemeClr val="tx1"/>
                </a:solidFill>
                <a:ea typeface="宋体" panose="02010600030101010101" pitchFamily="2" charset="-122"/>
                <a:sym typeface="+mn-ea"/>
              </a:rPr>
              <a:t>11</a:t>
            </a:r>
            <a:r>
              <a:rPr lang="zh-CN" altLang="en-US" sz="3200" b="1" dirty="0" smtClean="0">
                <a:solidFill>
                  <a:schemeClr val="tx1"/>
                </a:solidFill>
                <a:ea typeface="宋体" panose="02010600030101010101" pitchFamily="2" charset="-122"/>
                <a:sym typeface="+mn-ea"/>
              </a:rPr>
              <a:t>中</a:t>
            </a:r>
            <a:r>
              <a:rPr lang="en-US" sz="3200" b="1" dirty="0" smtClean="0">
                <a:solidFill>
                  <a:schemeClr val="tx1"/>
                </a:solidFill>
                <a:ea typeface="宋体" panose="02010600030101010101" pitchFamily="2" charset="-122"/>
                <a:sym typeface="+mn-ea"/>
              </a:rPr>
              <a:t>3.2.4</a:t>
            </a:r>
            <a:r>
              <a:rPr lang="zh-CN" altLang="en-US" sz="3200" b="1" dirty="0" smtClean="0">
                <a:solidFill>
                  <a:schemeClr val="tx1"/>
                </a:solidFill>
                <a:ea typeface="宋体" panose="02010600030101010101" pitchFamily="2" charset="-122"/>
                <a:sym typeface="+mn-ea"/>
              </a:rPr>
              <a:t>条的规定。</a:t>
            </a:r>
            <a:endParaRPr lang="zh-CN" sz="3200" b="1" dirty="0" smtClean="0">
              <a:solidFill>
                <a:schemeClr val="tx1"/>
              </a:solidFill>
              <a:ea typeface="宋体" panose="02010600030101010101" pitchFamily="2" charset="-122"/>
              <a:sym typeface="+mn-ea"/>
            </a:endParaRPr>
          </a:p>
        </p:txBody>
      </p:sp>
    </p:spTree>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质量分析：技术质量</a:t>
            </a:r>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方面</a:t>
            </a:r>
            <a:endParaRPr lang="en-US" altLang="zh-CN"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701665"/>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a:bodyPr>
          <a:lstStyle/>
          <a:p>
            <a:pPr marL="0" indent="0" latinLnBrk="0">
              <a:lnSpc>
                <a:spcPts val="5000"/>
              </a:lnSpc>
              <a:spcBef>
                <a:spcPts val="0"/>
              </a:spcBef>
              <a:buNone/>
            </a:pPr>
            <a:r>
              <a:rPr lang="zh-CN" altLang="en-US" sz="3200" b="1" dirty="0" smtClean="0">
                <a:solidFill>
                  <a:srgbClr val="FF0000"/>
                </a:solidFill>
                <a:ea typeface="宋体" panose="02010600030101010101" pitchFamily="2" charset="-122"/>
                <a:sym typeface="+mn-ea"/>
              </a:rPr>
              <a:t>违反规范</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应</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字条款</a:t>
            </a:r>
            <a:r>
              <a:rPr lang="zh-CN" altLang="en-US" sz="3200" b="1" dirty="0" smtClean="0">
                <a:solidFill>
                  <a:srgbClr val="FF0000"/>
                </a:solidFill>
                <a:ea typeface="宋体" panose="02010600030101010101" pitchFamily="2" charset="-122"/>
                <a:sym typeface="+mn-ea"/>
              </a:rPr>
              <a:t>的情况：</a:t>
            </a:r>
            <a:endParaRPr lang="zh-CN" altLang="en-US" sz="3200" b="1" dirty="0" smtClean="0">
              <a:solidFill>
                <a:srgbClr val="FF0000"/>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公建类：</a:t>
            </a:r>
            <a:endParaRPr lang="zh-CN" altLang="en-US" sz="32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chemeClr val="tx1"/>
                </a:solidFill>
                <a:ea typeface="宋体" panose="02010600030101010101" pitchFamily="2" charset="-122"/>
                <a:sym typeface="+mn-ea"/>
              </a:rPr>
              <a:t>7  消防设备电源监控与电力测量仪表不能共用电流互感器</a:t>
            </a:r>
            <a:r>
              <a:rPr lang="zh-CN" altLang="en-US" sz="3200" b="1" dirty="0" smtClean="0">
                <a:solidFill>
                  <a:schemeClr val="tx1"/>
                </a:solidFill>
                <a:ea typeface="宋体" panose="02010600030101010101" pitchFamily="2" charset="-122"/>
                <a:sym typeface="+mn-ea"/>
              </a:rPr>
              <a:t>。</a:t>
            </a: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en-US" altLang="zh-CN" sz="32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chemeClr val="tx1"/>
                </a:solidFill>
                <a:ea typeface="宋体" panose="02010600030101010101" pitchFamily="2" charset="-122"/>
                <a:sym typeface="+mn-ea"/>
              </a:rPr>
              <a:t>8 </a:t>
            </a:r>
            <a:r>
              <a:rPr lang="zh-CN" altLang="en-US" sz="3200" b="1" dirty="0" smtClean="0">
                <a:solidFill>
                  <a:schemeClr val="tx1"/>
                </a:solidFill>
                <a:ea typeface="宋体" panose="02010600030101010101" pitchFamily="2" charset="-122"/>
                <a:sym typeface="+mn-ea"/>
              </a:rPr>
              <a:t>当采用金属屋面做接闪器时，未说明金属屋面的材质、厚度等参数，</a:t>
            </a:r>
            <a:r>
              <a:rPr lang="en-US" altLang="zh-CN" sz="3200" b="1" dirty="0" smtClean="0">
                <a:solidFill>
                  <a:schemeClr val="tx1"/>
                </a:solidFill>
                <a:ea typeface="宋体" panose="02010600030101010101" pitchFamily="2" charset="-122"/>
                <a:sym typeface="+mn-ea"/>
              </a:rPr>
              <a:t>违反</a:t>
            </a:r>
            <a:r>
              <a:rPr lang="zh-CN" altLang="en-US" sz="3200" b="1" dirty="0" smtClean="0">
                <a:solidFill>
                  <a:schemeClr val="tx1"/>
                </a:solidFill>
                <a:ea typeface="宋体" panose="02010600030101010101" pitchFamily="2" charset="-122"/>
                <a:sym typeface="+mn-ea"/>
              </a:rPr>
              <a:t>《建筑物防雷设计规范》</a:t>
            </a:r>
            <a:r>
              <a:rPr lang="en-US" altLang="zh-CN" sz="3200" b="1" dirty="0" smtClean="0">
                <a:solidFill>
                  <a:schemeClr val="tx1"/>
                </a:solidFill>
                <a:ea typeface="宋体" panose="02010600030101010101" pitchFamily="2" charset="-122"/>
                <a:sym typeface="+mn-ea"/>
              </a:rPr>
              <a:t>GB50057-2010</a:t>
            </a:r>
            <a:r>
              <a:rPr lang="zh-CN" altLang="en-US" sz="3200" b="1" dirty="0" smtClean="0">
                <a:solidFill>
                  <a:schemeClr val="tx1"/>
                </a:solidFill>
                <a:ea typeface="宋体" panose="02010600030101010101" pitchFamily="2" charset="-122"/>
                <a:sym typeface="+mn-ea"/>
              </a:rPr>
              <a:t>中第</a:t>
            </a:r>
            <a:r>
              <a:rPr lang="en-US" altLang="zh-CN" sz="3200" b="1" dirty="0" smtClean="0">
                <a:solidFill>
                  <a:schemeClr val="tx1"/>
                </a:solidFill>
                <a:ea typeface="宋体" panose="02010600030101010101" pitchFamily="2" charset="-122"/>
                <a:sym typeface="+mn-ea"/>
              </a:rPr>
              <a:t>4.5.6</a:t>
            </a:r>
            <a:r>
              <a:rPr lang="zh-CN" altLang="en-US" sz="3200" b="1" dirty="0" smtClean="0">
                <a:solidFill>
                  <a:schemeClr val="tx1"/>
                </a:solidFill>
                <a:ea typeface="宋体" panose="02010600030101010101" pitchFamily="2" charset="-122"/>
                <a:sym typeface="+mn-ea"/>
              </a:rPr>
              <a:t>条的规定</a:t>
            </a:r>
            <a:r>
              <a:rPr lang="en-US" altLang="zh-CN" sz="3200" b="1" dirty="0" smtClean="0">
                <a:solidFill>
                  <a:schemeClr val="tx1"/>
                </a:solidFill>
                <a:ea typeface="宋体" panose="02010600030101010101" pitchFamily="2" charset="-122"/>
                <a:sym typeface="+mn-ea"/>
              </a:rPr>
              <a:t>。</a:t>
            </a:r>
            <a:endParaRPr lang="zh-CN" altLang="en-US" sz="3200" b="1" dirty="0" smtClean="0">
              <a:solidFill>
                <a:schemeClr val="tx1"/>
              </a:solidFill>
              <a:ea typeface="宋体" panose="02010600030101010101" pitchFamily="2" charset="-122"/>
              <a:sym typeface="+mn-ea"/>
            </a:endParaRPr>
          </a:p>
        </p:txBody>
      </p:sp>
    </p:spTree>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质量分析：技术质量</a:t>
            </a:r>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方面</a:t>
            </a:r>
            <a:endParaRPr lang="en-US" altLang="zh-CN"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701665"/>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a:bodyPr>
          <a:lstStyle/>
          <a:p>
            <a:pPr marL="0" indent="0" latinLnBrk="0">
              <a:lnSpc>
                <a:spcPts val="5000"/>
              </a:lnSpc>
              <a:spcBef>
                <a:spcPts val="0"/>
              </a:spcBef>
              <a:buNone/>
            </a:pPr>
            <a:r>
              <a:rPr lang="zh-CN" altLang="en-US" sz="3200" b="1" dirty="0" smtClean="0">
                <a:solidFill>
                  <a:srgbClr val="FF0000"/>
                </a:solidFill>
                <a:ea typeface="宋体" panose="02010600030101010101" pitchFamily="2" charset="-122"/>
                <a:sym typeface="+mn-ea"/>
              </a:rPr>
              <a:t>违反规范</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应</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字条款</a:t>
            </a:r>
            <a:r>
              <a:rPr lang="zh-CN" altLang="en-US" sz="3200" b="1" dirty="0" smtClean="0">
                <a:solidFill>
                  <a:srgbClr val="FF0000"/>
                </a:solidFill>
                <a:ea typeface="宋体" panose="02010600030101010101" pitchFamily="2" charset="-122"/>
                <a:sym typeface="+mn-ea"/>
              </a:rPr>
              <a:t>的情况：</a:t>
            </a:r>
            <a:endParaRPr lang="zh-CN" altLang="en-US" sz="3200" b="1" dirty="0" smtClean="0">
              <a:solidFill>
                <a:srgbClr val="FF0000"/>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公建类：</a:t>
            </a:r>
            <a:endParaRPr lang="zh-CN" altLang="en-US" sz="32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chemeClr val="tx1"/>
                </a:solidFill>
                <a:ea typeface="宋体" panose="02010600030101010101" pitchFamily="2" charset="-122"/>
                <a:sym typeface="+mn-ea"/>
              </a:rPr>
              <a:t>9  柴油发电机房燃油系统的设备与管道未设防静电接地，柴油发电机组未设置中性点接地</a:t>
            </a:r>
            <a:r>
              <a:rPr lang="zh-CN" altLang="en-US" sz="3200" b="1" dirty="0" smtClean="0">
                <a:solidFill>
                  <a:schemeClr val="tx1"/>
                </a:solidFill>
                <a:ea typeface="宋体" panose="02010600030101010101" pitchFamily="2" charset="-122"/>
                <a:sym typeface="+mn-ea"/>
              </a:rPr>
              <a:t>，</a:t>
            </a:r>
            <a:r>
              <a:rPr lang="zh-CN" altLang="en-US" sz="3200" b="1" dirty="0" smtClean="0">
                <a:solidFill>
                  <a:schemeClr val="tx1"/>
                </a:solidFill>
                <a:ea typeface="宋体" panose="02010600030101010101" pitchFamily="2" charset="-122"/>
                <a:sym typeface="+mn-ea"/>
              </a:rPr>
              <a:t>违反《民用建筑电气设计规范》</a:t>
            </a:r>
            <a:r>
              <a:rPr lang="en-US" altLang="zh-CN" sz="3200" b="1" dirty="0" smtClean="0">
                <a:solidFill>
                  <a:schemeClr val="tx1"/>
                </a:solidFill>
                <a:ea typeface="宋体" panose="02010600030101010101" pitchFamily="2" charset="-122"/>
                <a:sym typeface="+mn-ea"/>
              </a:rPr>
              <a:t>JGJ16-2008</a:t>
            </a:r>
            <a:r>
              <a:rPr lang="zh-CN" altLang="en-US" sz="3200" b="1" dirty="0" smtClean="0">
                <a:solidFill>
                  <a:schemeClr val="tx1"/>
                </a:solidFill>
                <a:ea typeface="宋体" panose="02010600030101010101" pitchFamily="2" charset="-122"/>
                <a:sym typeface="+mn-ea"/>
              </a:rPr>
              <a:t>中第</a:t>
            </a:r>
            <a:r>
              <a:rPr lang="en-US" altLang="zh-CN" sz="3200" b="1" dirty="0" smtClean="0">
                <a:solidFill>
                  <a:schemeClr val="tx1"/>
                </a:solidFill>
                <a:ea typeface="宋体" panose="02010600030101010101" pitchFamily="2" charset="-122"/>
                <a:sym typeface="+mn-ea"/>
              </a:rPr>
              <a:t>6.1.2</a:t>
            </a:r>
            <a:r>
              <a:rPr lang="zh-CN" altLang="en-US" sz="3200" b="1" dirty="0" smtClean="0">
                <a:solidFill>
                  <a:schemeClr val="tx1"/>
                </a:solidFill>
                <a:ea typeface="宋体" panose="02010600030101010101" pitchFamily="2" charset="-122"/>
                <a:sym typeface="+mn-ea"/>
              </a:rPr>
              <a:t>条规定。</a:t>
            </a: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chemeClr val="tx1"/>
                </a:solidFill>
                <a:ea typeface="宋体" panose="02010600030101010101" pitchFamily="2" charset="-122"/>
                <a:sym typeface="+mn-ea"/>
              </a:rPr>
              <a:t>10  </a:t>
            </a:r>
            <a:r>
              <a:rPr sz="3200" b="1" dirty="0" smtClean="0">
                <a:solidFill>
                  <a:schemeClr val="tx1"/>
                </a:solidFill>
                <a:ea typeface="宋体" panose="02010600030101010101" pitchFamily="2" charset="-122"/>
                <a:sym typeface="+mn-ea"/>
              </a:rPr>
              <a:t>远方控制的电动机</a:t>
            </a:r>
            <a:r>
              <a:rPr lang="zh-CN" sz="3200" b="1" dirty="0" smtClean="0">
                <a:solidFill>
                  <a:schemeClr val="tx1"/>
                </a:solidFill>
                <a:ea typeface="宋体" panose="02010600030101010101" pitchFamily="2" charset="-122"/>
                <a:sym typeface="+mn-ea"/>
              </a:rPr>
              <a:t>未</a:t>
            </a:r>
            <a:r>
              <a:rPr sz="3200" b="1" dirty="0" smtClean="0">
                <a:solidFill>
                  <a:schemeClr val="tx1"/>
                </a:solidFill>
                <a:ea typeface="宋体" panose="02010600030101010101" pitchFamily="2" charset="-122"/>
                <a:sym typeface="+mn-ea"/>
              </a:rPr>
              <a:t>有</a:t>
            </a:r>
            <a:r>
              <a:rPr sz="3200" b="1" i="1" u="sng" dirty="0" smtClean="0">
                <a:solidFill>
                  <a:schemeClr val="tx1"/>
                </a:solidFill>
                <a:ea typeface="宋体" panose="02010600030101010101" pitchFamily="2" charset="-122"/>
                <a:sym typeface="+mn-ea"/>
              </a:rPr>
              <a:t>就地控制</a:t>
            </a:r>
            <a:r>
              <a:rPr sz="3200" b="1" dirty="0" smtClean="0">
                <a:solidFill>
                  <a:schemeClr val="tx1"/>
                </a:solidFill>
                <a:ea typeface="宋体" panose="02010600030101010101" pitchFamily="2" charset="-122"/>
                <a:sym typeface="+mn-ea"/>
              </a:rPr>
              <a:t>和</a:t>
            </a:r>
            <a:r>
              <a:rPr sz="3200" b="1" i="1" u="sng" dirty="0" smtClean="0">
                <a:solidFill>
                  <a:schemeClr val="tx1"/>
                </a:solidFill>
                <a:ea typeface="宋体" panose="02010600030101010101" pitchFamily="2" charset="-122"/>
                <a:sym typeface="+mn-ea"/>
              </a:rPr>
              <a:t>解除远方控制</a:t>
            </a:r>
            <a:r>
              <a:rPr sz="3200" b="1" dirty="0" smtClean="0">
                <a:solidFill>
                  <a:schemeClr val="tx1"/>
                </a:solidFill>
                <a:ea typeface="宋体" panose="02010600030101010101" pitchFamily="2" charset="-122"/>
                <a:sym typeface="+mn-ea"/>
              </a:rPr>
              <a:t>的措施。</a:t>
            </a:r>
            <a:r>
              <a:rPr sz="3200" b="1" dirty="0" smtClean="0">
                <a:solidFill>
                  <a:schemeClr val="tx1"/>
                </a:solidFill>
                <a:ea typeface="宋体" panose="02010600030101010101" pitchFamily="2" charset="-122"/>
                <a:sym typeface="+mn-ea"/>
              </a:rPr>
              <a:t>《通用用电设备配电设计规范》GB 50055-2011</a:t>
            </a:r>
            <a:r>
              <a:rPr lang="zh-CN" altLang="en-US" sz="3200" b="1" dirty="0" smtClean="0">
                <a:solidFill>
                  <a:schemeClr val="tx1"/>
                </a:solidFill>
                <a:ea typeface="宋体" panose="02010600030101010101" pitchFamily="2" charset="-122"/>
                <a:sym typeface="+mn-ea"/>
              </a:rPr>
              <a:t>中第</a:t>
            </a:r>
            <a:r>
              <a:rPr lang="en-US" altLang="zh-CN" sz="3200" b="1" dirty="0" smtClean="0">
                <a:solidFill>
                  <a:schemeClr val="tx1"/>
                </a:solidFill>
                <a:ea typeface="宋体" panose="02010600030101010101" pitchFamily="2" charset="-122"/>
                <a:sym typeface="+mn-ea"/>
              </a:rPr>
              <a:t>2.5.4</a:t>
            </a:r>
            <a:r>
              <a:rPr lang="zh-CN" altLang="en-US" sz="3200" b="1" dirty="0" smtClean="0">
                <a:solidFill>
                  <a:schemeClr val="tx1"/>
                </a:solidFill>
                <a:ea typeface="宋体" panose="02010600030101010101" pitchFamily="2" charset="-122"/>
                <a:sym typeface="+mn-ea"/>
              </a:rPr>
              <a:t>条规定。</a:t>
            </a: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zh-CN" altLang="en-US" sz="3200" b="1" dirty="0" smtClean="0">
              <a:solidFill>
                <a:schemeClr val="tx1"/>
              </a:solidFill>
              <a:ea typeface="宋体" panose="02010600030101010101" pitchFamily="2" charset="-122"/>
              <a:sym typeface="+mn-ea"/>
            </a:endParaRPr>
          </a:p>
        </p:txBody>
      </p:sp>
    </p:spTree>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质量分析：技术质量</a:t>
            </a:r>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方面</a:t>
            </a:r>
            <a:endParaRPr lang="en-US" altLang="zh-CN"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701665"/>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a:bodyPr>
          <a:lstStyle/>
          <a:p>
            <a:pPr marL="0" indent="0" latinLnBrk="0">
              <a:lnSpc>
                <a:spcPts val="5000"/>
              </a:lnSpc>
              <a:spcBef>
                <a:spcPts val="0"/>
              </a:spcBef>
              <a:buNone/>
            </a:pPr>
            <a:r>
              <a:rPr lang="zh-CN" altLang="en-US" sz="3200" b="1" dirty="0" smtClean="0">
                <a:solidFill>
                  <a:srgbClr val="FF0000"/>
                </a:solidFill>
                <a:ea typeface="宋体" panose="02010600030101010101" pitchFamily="2" charset="-122"/>
                <a:sym typeface="+mn-ea"/>
              </a:rPr>
              <a:t>违反规范</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应</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字条款</a:t>
            </a:r>
            <a:r>
              <a:rPr lang="zh-CN" altLang="en-US" sz="3200" b="1" dirty="0" smtClean="0">
                <a:solidFill>
                  <a:srgbClr val="FF0000"/>
                </a:solidFill>
                <a:ea typeface="宋体" panose="02010600030101010101" pitchFamily="2" charset="-122"/>
                <a:sym typeface="+mn-ea"/>
              </a:rPr>
              <a:t>的情况：</a:t>
            </a:r>
            <a:endParaRPr lang="zh-CN" altLang="en-US" sz="3200" b="1" dirty="0" smtClean="0">
              <a:solidFill>
                <a:srgbClr val="FF0000"/>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公建类：</a:t>
            </a:r>
            <a:endParaRPr lang="zh-CN" altLang="en-US" sz="32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chemeClr val="tx1"/>
                </a:solidFill>
                <a:ea typeface="宋体" panose="02010600030101010101" pitchFamily="2" charset="-122"/>
                <a:sym typeface="+mn-ea"/>
              </a:rPr>
              <a:t>11  </a:t>
            </a:r>
            <a:r>
              <a:rPr lang="zh-CN" altLang="en-US" sz="3200" b="1" dirty="0" smtClean="0">
                <a:solidFill>
                  <a:schemeClr val="tx1"/>
                </a:solidFill>
                <a:ea typeface="宋体" panose="02010600030101010101" pitchFamily="2" charset="-122"/>
                <a:sym typeface="+mn-ea"/>
              </a:rPr>
              <a:t>老年人照料设施</a:t>
            </a:r>
            <a:r>
              <a:rPr lang="en-US" altLang="zh-CN" sz="3200" b="1" dirty="0" smtClean="0">
                <a:solidFill>
                  <a:schemeClr val="tx1"/>
                </a:solidFill>
                <a:ea typeface="宋体" panose="02010600030101010101" pitchFamily="2" charset="-122"/>
                <a:sym typeface="+mn-ea"/>
              </a:rPr>
              <a:t>未设置紧急呼叫装置或未采用安全电压</a:t>
            </a:r>
            <a:r>
              <a:rPr lang="zh-CN" altLang="en-US" sz="3200" b="1" dirty="0" smtClean="0">
                <a:solidFill>
                  <a:schemeClr val="tx1"/>
                </a:solidFill>
                <a:ea typeface="宋体" panose="02010600030101010101" pitchFamily="2" charset="-122"/>
                <a:sym typeface="+mn-ea"/>
              </a:rPr>
              <a:t>，</a:t>
            </a:r>
            <a:r>
              <a:rPr lang="en-US" altLang="zh-CN" sz="3200" b="1" dirty="0" smtClean="0">
                <a:solidFill>
                  <a:schemeClr val="tx1"/>
                </a:solidFill>
                <a:ea typeface="宋体" panose="02010600030101010101" pitchFamily="2" charset="-122"/>
                <a:sym typeface="+mn-ea"/>
              </a:rPr>
              <a:t>违反</a:t>
            </a:r>
            <a:r>
              <a:rPr lang="zh-CN" altLang="en-US" sz="3200" b="1" dirty="0" smtClean="0">
                <a:solidFill>
                  <a:schemeClr val="tx1"/>
                </a:solidFill>
                <a:ea typeface="宋体" panose="02010600030101010101" pitchFamily="2" charset="-122"/>
                <a:sym typeface="+mn-ea"/>
              </a:rPr>
              <a:t>《老年人照料设施建筑设计标准》  JGJ 450-2018中第7.</a:t>
            </a:r>
            <a:r>
              <a:rPr lang="en-US" altLang="zh-CN" sz="3200" b="1" dirty="0" smtClean="0">
                <a:solidFill>
                  <a:schemeClr val="tx1"/>
                </a:solidFill>
                <a:ea typeface="宋体" panose="02010600030101010101" pitchFamily="2" charset="-122"/>
                <a:sym typeface="+mn-ea"/>
              </a:rPr>
              <a:t>4.2-3</a:t>
            </a:r>
            <a:r>
              <a:rPr lang="zh-CN" altLang="en-US" sz="3200" b="1" dirty="0" smtClean="0">
                <a:solidFill>
                  <a:schemeClr val="tx1"/>
                </a:solidFill>
                <a:ea typeface="宋体" panose="02010600030101010101" pitchFamily="2" charset="-122"/>
                <a:sym typeface="+mn-ea"/>
              </a:rPr>
              <a:t>条。 </a:t>
            </a:r>
            <a:endParaRPr lang="en-US" altLang="zh-CN" sz="32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老年人照料设施包括</a:t>
            </a:r>
            <a:r>
              <a:rPr lang="en-US" altLang="zh-CN" sz="3200" b="1" dirty="0" smtClean="0">
                <a:solidFill>
                  <a:srgbClr val="FFFF00"/>
                </a:solidFill>
                <a:ea typeface="宋体" panose="02010600030101010101" pitchFamily="2" charset="-122"/>
                <a:sym typeface="+mn-ea"/>
              </a:rPr>
              <a:t>老年人居室、单元起居室、餐厅、卫生间、浴室、盥洗室、文娱与健身用房，康复与医疗用房</a:t>
            </a:r>
            <a:endParaRPr lang="en-US" altLang="zh-CN" sz="3200" b="1" dirty="0" smtClean="0">
              <a:solidFill>
                <a:srgbClr val="FFFF00"/>
              </a:solidFill>
              <a:ea typeface="宋体" panose="02010600030101010101" pitchFamily="2" charset="-122"/>
              <a:sym typeface="+mn-ea"/>
            </a:endParaRP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en-US" altLang="zh-CN"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2019</a:t>
            </a:r>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年省检工作特点</a:t>
            </a:r>
            <a:endPar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617210"/>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lnSpcReduction="10000"/>
          </a:bodyPr>
          <a:lstStyle/>
          <a:p>
            <a:pPr marL="0" indent="0" latinLnBrk="0">
              <a:lnSpc>
                <a:spcPts val="5000"/>
              </a:lnSpc>
              <a:buNone/>
            </a:pPr>
            <a:r>
              <a:rPr lang="zh-CN" altLang="en-US" sz="3200" b="1" dirty="0" smtClean="0">
                <a:solidFill>
                  <a:srgbClr val="FF0000"/>
                </a:solidFill>
                <a:ea typeface="宋体" panose="02010600030101010101" pitchFamily="2" charset="-122"/>
                <a:sym typeface="+mn-ea"/>
              </a:rPr>
              <a:t>三、</a:t>
            </a:r>
            <a:r>
              <a:rPr lang="en-US" altLang="zh-CN" sz="3200" b="1" dirty="0" smtClean="0">
                <a:solidFill>
                  <a:srgbClr val="FF0000"/>
                </a:solidFill>
                <a:ea typeface="宋体" panose="02010600030101010101" pitchFamily="2" charset="-122"/>
                <a:sym typeface="+mn-ea"/>
              </a:rPr>
              <a:t>2019</a:t>
            </a:r>
            <a:r>
              <a:rPr lang="zh-CN" altLang="en-US" sz="3200" b="1" dirty="0" smtClean="0">
                <a:solidFill>
                  <a:srgbClr val="FF0000"/>
                </a:solidFill>
                <a:ea typeface="宋体" panose="02010600030101010101" pitchFamily="2" charset="-122"/>
                <a:sym typeface="+mn-ea"/>
              </a:rPr>
              <a:t>年度省检相关的省住建厅文件。</a:t>
            </a:r>
            <a:endParaRPr lang="zh-CN" altLang="en-US" sz="3200" b="1" dirty="0" smtClean="0">
              <a:solidFill>
                <a:schemeClr val="tx1"/>
              </a:solidFill>
              <a:ea typeface="宋体" panose="02010600030101010101" pitchFamily="2" charset="-122"/>
              <a:sym typeface="+mn-ea"/>
            </a:endParaRPr>
          </a:p>
          <a:p>
            <a:pPr marL="0" indent="0" latinLnBrk="0">
              <a:lnSpc>
                <a:spcPts val="5000"/>
              </a:lnSpc>
              <a:spcBef>
                <a:spcPts val="0"/>
              </a:spcBef>
              <a:buNone/>
            </a:pPr>
            <a:r>
              <a:rPr lang="zh-CN" altLang="en-US" sz="2800" b="1" dirty="0" smtClean="0">
                <a:solidFill>
                  <a:schemeClr val="tx1"/>
                </a:solidFill>
                <a:ea typeface="宋体" panose="02010600030101010101" pitchFamily="2" charset="-122"/>
                <a:sym typeface="+mn-ea"/>
              </a:rPr>
              <a:t>       </a:t>
            </a:r>
            <a:r>
              <a:rPr lang="en-US" altLang="zh-CN" sz="2800" b="1" dirty="0" smtClean="0">
                <a:solidFill>
                  <a:schemeClr val="tx1"/>
                </a:solidFill>
                <a:ea typeface="宋体" panose="02010600030101010101" pitchFamily="2" charset="-122"/>
                <a:sym typeface="+mn-ea"/>
              </a:rPr>
              <a:t>1   </a:t>
            </a:r>
            <a:r>
              <a:rPr lang="zh-CN" altLang="en-US" sz="2800" b="1" dirty="0" smtClean="0">
                <a:solidFill>
                  <a:schemeClr val="tx1"/>
                </a:solidFill>
                <a:ea typeface="宋体" panose="02010600030101010101" pitchFamily="2" charset="-122"/>
                <a:sym typeface="+mn-ea"/>
                <a:hlinkClick r:id="rId1" action="ppaction://hlinkfile"/>
              </a:rPr>
              <a:t>《关于开展2019年度全省勘察设计和施工图审查质量专项检查的通知》（详见附件</a:t>
            </a:r>
            <a:r>
              <a:rPr lang="en-US" altLang="zh-CN" sz="2800" b="1" dirty="0" smtClean="0">
                <a:solidFill>
                  <a:schemeClr val="tx1"/>
                </a:solidFill>
                <a:ea typeface="宋体" panose="02010600030101010101" pitchFamily="2" charset="-122"/>
                <a:sym typeface="+mn-ea"/>
                <a:hlinkClick r:id="rId1" action="ppaction://hlinkfile"/>
              </a:rPr>
              <a:t>1 </a:t>
            </a:r>
            <a:r>
              <a:rPr lang="zh-CN" altLang="en-US" sz="2800" b="1" dirty="0" smtClean="0">
                <a:solidFill>
                  <a:schemeClr val="tx1"/>
                </a:solidFill>
                <a:ea typeface="宋体" panose="02010600030101010101" pitchFamily="2" charset="-122"/>
                <a:sym typeface="+mn-ea"/>
                <a:hlinkClick r:id="rId1" action="ppaction://hlinkfile"/>
              </a:rPr>
              <a:t>）</a:t>
            </a:r>
            <a:endParaRPr lang="en-US" altLang="zh-CN" sz="2800" b="1" dirty="0" smtClean="0">
              <a:solidFill>
                <a:schemeClr val="tx1"/>
              </a:solidFill>
              <a:ea typeface="宋体" panose="02010600030101010101" pitchFamily="2" charset="-122"/>
              <a:sym typeface="+mn-ea"/>
              <a:hlinkClick r:id="rId1" action="ppaction://hlinkfile"/>
            </a:endParaRPr>
          </a:p>
          <a:p>
            <a:pPr marL="0" indent="0" latinLnBrk="0">
              <a:lnSpc>
                <a:spcPts val="5000"/>
              </a:lnSpc>
              <a:spcBef>
                <a:spcPts val="0"/>
              </a:spcBef>
              <a:buNone/>
            </a:pPr>
            <a:r>
              <a:rPr lang="zh-CN" altLang="en-US" sz="2800" b="1" dirty="0" smtClean="0">
                <a:solidFill>
                  <a:schemeClr val="tx1"/>
                </a:solidFill>
                <a:ea typeface="宋体" panose="02010600030101010101" pitchFamily="2" charset="-122"/>
                <a:sym typeface="+mn-ea"/>
              </a:rPr>
              <a:t>        </a:t>
            </a:r>
            <a:r>
              <a:rPr lang="en-US" altLang="zh-CN" sz="2800" b="1" dirty="0" smtClean="0">
                <a:solidFill>
                  <a:schemeClr val="tx1"/>
                </a:solidFill>
                <a:ea typeface="宋体" panose="02010600030101010101" pitchFamily="2" charset="-122"/>
                <a:sym typeface="+mn-ea"/>
              </a:rPr>
              <a:t>2  </a:t>
            </a:r>
            <a:r>
              <a:rPr lang="zh-CN" altLang="en-US" sz="2800" b="1" dirty="0" smtClean="0">
                <a:solidFill>
                  <a:schemeClr val="tx1"/>
                </a:solidFill>
                <a:ea typeface="宋体" panose="02010600030101010101" pitchFamily="2" charset="-122"/>
                <a:sym typeface="+mn-ea"/>
                <a:hlinkClick r:id="rId2" action="ppaction://hlinkfile"/>
              </a:rPr>
              <a:t>《关于召开全省勘察设计质量专项检查培训交流及通报会的通知》</a:t>
            </a:r>
            <a:r>
              <a:rPr lang="zh-CN" altLang="en-US" sz="2800" b="1" dirty="0" smtClean="0">
                <a:solidFill>
                  <a:schemeClr val="tx1"/>
                </a:solidFill>
                <a:ea typeface="宋体" panose="02010600030101010101" pitchFamily="2" charset="-122"/>
                <a:sym typeface="+mn-ea"/>
                <a:hlinkClick r:id="rId1" action="ppaction://hlinkfile"/>
              </a:rPr>
              <a:t>（详见附件</a:t>
            </a:r>
            <a:r>
              <a:rPr lang="en-US" altLang="zh-CN" sz="2800" b="1" dirty="0" smtClean="0">
                <a:solidFill>
                  <a:schemeClr val="tx1"/>
                </a:solidFill>
                <a:ea typeface="宋体" panose="02010600030101010101" pitchFamily="2" charset="-122"/>
                <a:sym typeface="+mn-ea"/>
                <a:hlinkClick r:id="rId1" action="ppaction://hlinkfile"/>
              </a:rPr>
              <a:t>2</a:t>
            </a:r>
            <a:r>
              <a:rPr lang="en-US" altLang="zh-CN" sz="2800" b="1" dirty="0" smtClean="0">
                <a:solidFill>
                  <a:schemeClr val="tx1"/>
                </a:solidFill>
                <a:ea typeface="宋体" panose="02010600030101010101" pitchFamily="2" charset="-122"/>
                <a:sym typeface="+mn-ea"/>
                <a:hlinkClick r:id="rId1" action="ppaction://hlinkfile"/>
              </a:rPr>
              <a:t> </a:t>
            </a:r>
            <a:r>
              <a:rPr lang="zh-CN" altLang="en-US" sz="2800" b="1" dirty="0" smtClean="0">
                <a:solidFill>
                  <a:schemeClr val="tx1"/>
                </a:solidFill>
                <a:ea typeface="宋体" panose="02010600030101010101" pitchFamily="2" charset="-122"/>
                <a:sym typeface="+mn-ea"/>
                <a:hlinkClick r:id="rId1" action="ppaction://hlinkfile"/>
              </a:rPr>
              <a:t>）</a:t>
            </a:r>
            <a:endParaRPr lang="zh-CN" altLang="en-US" sz="2800" b="1" dirty="0" smtClean="0">
              <a:solidFill>
                <a:schemeClr val="tx1"/>
              </a:solidFill>
              <a:ea typeface="宋体" panose="02010600030101010101" pitchFamily="2" charset="-122"/>
              <a:sym typeface="+mn-ea"/>
              <a:hlinkClick r:id="rId2" action="ppaction://hlinkfile"/>
            </a:endParaRPr>
          </a:p>
          <a:p>
            <a:pPr marL="0" indent="0" latinLnBrk="0">
              <a:lnSpc>
                <a:spcPts val="4000"/>
              </a:lnSpc>
              <a:spcBef>
                <a:spcPts val="0"/>
              </a:spcBef>
              <a:buNone/>
            </a:pPr>
            <a:r>
              <a:rPr lang="zh-CN" altLang="en-US" sz="2800" b="1" dirty="0" smtClean="0">
                <a:solidFill>
                  <a:schemeClr val="tx1"/>
                </a:solidFill>
                <a:ea typeface="宋体" panose="02010600030101010101" pitchFamily="2" charset="-122"/>
                <a:sym typeface="+mn-ea"/>
              </a:rPr>
              <a:t>        </a:t>
            </a:r>
            <a:r>
              <a:rPr lang="en-US" altLang="zh-CN" sz="2800" b="1" dirty="0" smtClean="0">
                <a:solidFill>
                  <a:schemeClr val="tx1"/>
                </a:solidFill>
                <a:ea typeface="宋体" panose="02010600030101010101" pitchFamily="2" charset="-122"/>
                <a:sym typeface="+mn-ea"/>
              </a:rPr>
              <a:t>3  </a:t>
            </a:r>
            <a:r>
              <a:rPr lang="zh-CN" altLang="en-US" sz="2800" b="1" dirty="0" smtClean="0">
                <a:solidFill>
                  <a:schemeClr val="tx1"/>
                </a:solidFill>
                <a:ea typeface="宋体" panose="02010600030101010101" pitchFamily="2" charset="-122"/>
                <a:sym typeface="+mn-ea"/>
                <a:hlinkClick r:id="rId3" action="ppaction://hlinkfile"/>
              </a:rPr>
              <a:t>《吉林省住房和城乡建设厅关于2019年度全省勘察设计质量检查情况的通报》</a:t>
            </a:r>
            <a:r>
              <a:rPr lang="zh-CN" altLang="en-US" sz="2800" b="1" dirty="0" smtClean="0">
                <a:solidFill>
                  <a:schemeClr val="tx1"/>
                </a:solidFill>
                <a:ea typeface="宋体" panose="02010600030101010101" pitchFamily="2" charset="-122"/>
                <a:sym typeface="+mn-ea"/>
                <a:hlinkClick r:id="rId1" action="ppaction://hlinkfile"/>
              </a:rPr>
              <a:t>（详见附件</a:t>
            </a:r>
            <a:r>
              <a:rPr lang="en-US" altLang="zh-CN" sz="2800" b="1" dirty="0" smtClean="0">
                <a:solidFill>
                  <a:schemeClr val="tx1"/>
                </a:solidFill>
                <a:ea typeface="宋体" panose="02010600030101010101" pitchFamily="2" charset="-122"/>
                <a:sym typeface="+mn-ea"/>
                <a:hlinkClick r:id="rId1" action="ppaction://hlinkfile"/>
              </a:rPr>
              <a:t>3</a:t>
            </a:r>
            <a:r>
              <a:rPr lang="en-US" altLang="zh-CN" sz="2800" b="1" dirty="0" smtClean="0">
                <a:solidFill>
                  <a:schemeClr val="tx1"/>
                </a:solidFill>
                <a:ea typeface="宋体" panose="02010600030101010101" pitchFamily="2" charset="-122"/>
                <a:sym typeface="+mn-ea"/>
                <a:hlinkClick r:id="rId1" action="ppaction://hlinkfile"/>
              </a:rPr>
              <a:t> </a:t>
            </a:r>
            <a:r>
              <a:rPr lang="zh-CN" altLang="en-US" sz="2800" b="1" dirty="0" smtClean="0">
                <a:solidFill>
                  <a:schemeClr val="tx1"/>
                </a:solidFill>
                <a:ea typeface="宋体" panose="02010600030101010101" pitchFamily="2" charset="-122"/>
                <a:sym typeface="+mn-ea"/>
                <a:hlinkClick r:id="rId1" action="ppaction://hlinkfile"/>
              </a:rPr>
              <a:t>）</a:t>
            </a:r>
            <a:endParaRPr lang="zh-CN" altLang="en-US" sz="2800" b="1" dirty="0" smtClean="0">
              <a:solidFill>
                <a:schemeClr val="tx1"/>
              </a:solidFill>
              <a:ea typeface="宋体" panose="02010600030101010101" pitchFamily="2" charset="-122"/>
              <a:sym typeface="+mn-ea"/>
              <a:hlinkClick r:id="rId3" action="ppaction://hlinkfile"/>
            </a:endParaRPr>
          </a:p>
          <a:p>
            <a:pPr marL="0" indent="0" latinLnBrk="0">
              <a:lnSpc>
                <a:spcPts val="4000"/>
              </a:lnSpc>
              <a:spcBef>
                <a:spcPts val="0"/>
              </a:spcBef>
              <a:buNone/>
            </a:pPr>
            <a:r>
              <a:rPr lang="zh-CN" altLang="en-US" sz="2800" b="1" dirty="0" smtClean="0">
                <a:solidFill>
                  <a:schemeClr val="tx1"/>
                </a:solidFill>
                <a:ea typeface="宋体" panose="02010600030101010101" pitchFamily="2" charset="-122"/>
                <a:sym typeface="+mn-ea"/>
              </a:rPr>
              <a:t>        </a:t>
            </a:r>
            <a:r>
              <a:rPr lang="en-US" altLang="zh-CN" sz="2800" b="1" dirty="0" smtClean="0">
                <a:solidFill>
                  <a:schemeClr val="tx1"/>
                </a:solidFill>
                <a:ea typeface="宋体" panose="02010600030101010101" pitchFamily="2" charset="-122"/>
                <a:sym typeface="+mn-ea"/>
              </a:rPr>
              <a:t>4  </a:t>
            </a:r>
            <a:r>
              <a:rPr lang="zh-CN" altLang="en-US" sz="2800" b="1" dirty="0" smtClean="0">
                <a:solidFill>
                  <a:schemeClr val="tx1"/>
                </a:solidFill>
                <a:ea typeface="宋体" panose="02010600030101010101" pitchFamily="2" charset="-122"/>
                <a:sym typeface="+mn-ea"/>
                <a:hlinkClick r:id="rId4" action="ppaction://hlinkfile"/>
              </a:rPr>
              <a:t>《2019年度全省勘察设计质量检查项目处理决定表》</a:t>
            </a:r>
            <a:r>
              <a:rPr lang="zh-CN" altLang="en-US" sz="2800" b="1" dirty="0" smtClean="0">
                <a:solidFill>
                  <a:schemeClr val="tx1"/>
                </a:solidFill>
                <a:ea typeface="宋体" panose="02010600030101010101" pitchFamily="2" charset="-122"/>
                <a:sym typeface="+mn-ea"/>
                <a:hlinkClick r:id="rId1" action="ppaction://hlinkfile"/>
              </a:rPr>
              <a:t>（详见附件</a:t>
            </a:r>
            <a:r>
              <a:rPr lang="en-US" altLang="zh-CN" sz="2800" b="1" dirty="0" smtClean="0">
                <a:solidFill>
                  <a:schemeClr val="tx1"/>
                </a:solidFill>
                <a:ea typeface="宋体" panose="02010600030101010101" pitchFamily="2" charset="-122"/>
                <a:sym typeface="+mn-ea"/>
                <a:hlinkClick r:id="rId1" action="ppaction://hlinkfile"/>
              </a:rPr>
              <a:t>4</a:t>
            </a:r>
            <a:r>
              <a:rPr lang="en-US" altLang="zh-CN" sz="2800" b="1" dirty="0" smtClean="0">
                <a:solidFill>
                  <a:schemeClr val="tx1"/>
                </a:solidFill>
                <a:ea typeface="宋体" panose="02010600030101010101" pitchFamily="2" charset="-122"/>
                <a:sym typeface="+mn-ea"/>
                <a:hlinkClick r:id="rId1" action="ppaction://hlinkfile"/>
              </a:rPr>
              <a:t> </a:t>
            </a:r>
            <a:r>
              <a:rPr lang="zh-CN" altLang="en-US" sz="2800" b="1" dirty="0" smtClean="0">
                <a:solidFill>
                  <a:schemeClr val="tx1"/>
                </a:solidFill>
                <a:ea typeface="宋体" panose="02010600030101010101" pitchFamily="2" charset="-122"/>
                <a:sym typeface="+mn-ea"/>
                <a:hlinkClick r:id="rId1" action="ppaction://hlinkfile"/>
              </a:rPr>
              <a:t>）</a:t>
            </a:r>
            <a:endParaRPr lang="zh-CN" altLang="en-US" sz="2800" b="1" dirty="0" smtClean="0">
              <a:solidFill>
                <a:schemeClr val="tx1"/>
              </a:solidFill>
              <a:ea typeface="宋体" panose="02010600030101010101" pitchFamily="2" charset="-122"/>
              <a:sym typeface="+mn-ea"/>
            </a:endParaRPr>
          </a:p>
          <a:p>
            <a:pPr marL="0" indent="0" latinLnBrk="0">
              <a:lnSpc>
                <a:spcPts val="4000"/>
              </a:lnSpc>
              <a:buNone/>
            </a:pPr>
            <a:endParaRPr lang="zh-CN" sz="2800" dirty="0" smtClean="0">
              <a:solidFill>
                <a:schemeClr val="tx1"/>
              </a:solidFill>
              <a:ea typeface="宋体" panose="02010600030101010101" pitchFamily="2" charset="-122"/>
            </a:endParaRPr>
          </a:p>
        </p:txBody>
      </p:sp>
    </p:spTree>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质量分析：技术质量</a:t>
            </a:r>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方面</a:t>
            </a:r>
            <a:endParaRPr lang="en-US" altLang="zh-CN"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701665"/>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a:bodyPr>
          <a:lstStyle/>
          <a:p>
            <a:pPr marL="0" indent="0" latinLnBrk="0">
              <a:lnSpc>
                <a:spcPts val="5000"/>
              </a:lnSpc>
              <a:spcBef>
                <a:spcPts val="0"/>
              </a:spcBef>
              <a:buNone/>
            </a:pPr>
            <a:r>
              <a:rPr lang="zh-CN" altLang="en-US" sz="3200" b="1" dirty="0" smtClean="0">
                <a:solidFill>
                  <a:srgbClr val="FF0000"/>
                </a:solidFill>
                <a:ea typeface="宋体" panose="02010600030101010101" pitchFamily="2" charset="-122"/>
                <a:sym typeface="+mn-ea"/>
              </a:rPr>
              <a:t>违反规范</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应</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字条款</a:t>
            </a:r>
            <a:r>
              <a:rPr lang="zh-CN" altLang="en-US" sz="3200" b="1" dirty="0" smtClean="0">
                <a:solidFill>
                  <a:srgbClr val="FF0000"/>
                </a:solidFill>
                <a:ea typeface="宋体" panose="02010600030101010101" pitchFamily="2" charset="-122"/>
                <a:sym typeface="+mn-ea"/>
              </a:rPr>
              <a:t>的情况：</a:t>
            </a:r>
            <a:endParaRPr lang="zh-CN" altLang="en-US" sz="3200" b="1" dirty="0" smtClean="0">
              <a:solidFill>
                <a:srgbClr val="FF0000"/>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公建类：</a:t>
            </a:r>
            <a:endParaRPr lang="zh-CN" altLang="en-US" sz="32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chemeClr val="tx1"/>
                </a:solidFill>
                <a:ea typeface="宋体" panose="02010600030101010101" pitchFamily="2" charset="-122"/>
                <a:sym typeface="+mn-ea"/>
              </a:rPr>
              <a:t>12 </a:t>
            </a:r>
            <a:r>
              <a:rPr sz="3200" b="1" dirty="0" smtClean="0">
                <a:solidFill>
                  <a:schemeClr val="tx1"/>
                </a:solidFill>
                <a:ea typeface="宋体" panose="02010600030101010101" pitchFamily="2" charset="-122"/>
                <a:sym typeface="+mn-ea"/>
              </a:rPr>
              <a:t>树干式供电</a:t>
            </a:r>
            <a:r>
              <a:rPr lang="zh-CN" sz="3200" b="1" dirty="0" smtClean="0">
                <a:solidFill>
                  <a:schemeClr val="tx1"/>
                </a:solidFill>
                <a:ea typeface="宋体" panose="02010600030101010101" pitchFamily="2" charset="-122"/>
                <a:sym typeface="+mn-ea"/>
              </a:rPr>
              <a:t>配电</a:t>
            </a:r>
            <a:r>
              <a:rPr sz="3200" b="1" dirty="0" smtClean="0">
                <a:solidFill>
                  <a:schemeClr val="tx1"/>
                </a:solidFill>
                <a:ea typeface="宋体" panose="02010600030101010101" pitchFamily="2" charset="-122"/>
                <a:sym typeface="+mn-ea"/>
              </a:rPr>
              <a:t>箱总开关</a:t>
            </a:r>
            <a:r>
              <a:rPr lang="zh-CN" sz="3200" b="1" dirty="0" smtClean="0">
                <a:solidFill>
                  <a:schemeClr val="tx1"/>
                </a:solidFill>
                <a:ea typeface="宋体" panose="02010600030101010101" pitchFamily="2" charset="-122"/>
                <a:sym typeface="+mn-ea"/>
              </a:rPr>
              <a:t>未</a:t>
            </a:r>
            <a:r>
              <a:rPr sz="3200" b="1" dirty="0" smtClean="0">
                <a:solidFill>
                  <a:schemeClr val="tx1"/>
                </a:solidFill>
                <a:ea typeface="宋体" panose="02010600030101010101" pitchFamily="2" charset="-122"/>
                <a:sym typeface="+mn-ea"/>
              </a:rPr>
              <a:t>采用带保护的开关电器</a:t>
            </a:r>
            <a:r>
              <a:rPr lang="zh-CN" sz="3200" b="1" dirty="0" smtClean="0">
                <a:solidFill>
                  <a:schemeClr val="tx1"/>
                </a:solidFill>
                <a:ea typeface="宋体" panose="02010600030101010101" pitchFamily="2" charset="-122"/>
                <a:sym typeface="+mn-ea"/>
              </a:rPr>
              <a:t>，</a:t>
            </a:r>
            <a:r>
              <a:rPr lang="zh-CN" altLang="en-US" sz="3200" b="1" dirty="0" smtClean="0">
                <a:solidFill>
                  <a:schemeClr val="tx1"/>
                </a:solidFill>
                <a:ea typeface="宋体" panose="02010600030101010101" pitchFamily="2" charset="-122"/>
                <a:sym typeface="+mn-ea"/>
              </a:rPr>
              <a:t>违反《民用建筑电气设计规范》JGJ16-2008中</a:t>
            </a:r>
            <a:r>
              <a:rPr lang="en-US" sz="3200" b="1" dirty="0" smtClean="0">
                <a:solidFill>
                  <a:schemeClr val="tx1"/>
                </a:solidFill>
                <a:ea typeface="宋体" panose="02010600030101010101" pitchFamily="2" charset="-122"/>
                <a:sym typeface="+mn-ea"/>
              </a:rPr>
              <a:t>7.1.4-4</a:t>
            </a:r>
            <a:r>
              <a:rPr lang="zh-CN" altLang="en-US" sz="3200" b="1" dirty="0" smtClean="0">
                <a:solidFill>
                  <a:schemeClr val="tx1"/>
                </a:solidFill>
                <a:ea typeface="宋体" panose="02010600030101010101" pitchFamily="2" charset="-122"/>
                <a:sym typeface="+mn-ea"/>
              </a:rPr>
              <a:t>条的规定。</a:t>
            </a: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chemeClr val="tx1"/>
                </a:solidFill>
                <a:ea typeface="宋体" panose="02010600030101010101" pitchFamily="2" charset="-122"/>
                <a:sym typeface="+mn-ea"/>
              </a:rPr>
              <a:t>13  </a:t>
            </a:r>
            <a:r>
              <a:rPr lang="zh-CN" altLang="en-US" sz="3200" b="1" dirty="0" smtClean="0">
                <a:solidFill>
                  <a:schemeClr val="tx1"/>
                </a:solidFill>
                <a:ea typeface="宋体" panose="02010600030101010101" pitchFamily="2" charset="-122"/>
                <a:sym typeface="+mn-ea"/>
              </a:rPr>
              <a:t>老年人照料设施导体未采用低烟无卤型电线、电缆。 </a:t>
            </a:r>
            <a:r>
              <a:rPr lang="en-US" altLang="zh-CN" sz="3200" b="1" dirty="0" smtClean="0">
                <a:solidFill>
                  <a:schemeClr val="tx1"/>
                </a:solidFill>
                <a:ea typeface="宋体" panose="02010600030101010101" pitchFamily="2" charset="-122"/>
                <a:sym typeface="+mn-ea"/>
              </a:rPr>
              <a:t>违反</a:t>
            </a:r>
            <a:r>
              <a:rPr lang="zh-CN" altLang="en-US" sz="3200" b="1" dirty="0" smtClean="0">
                <a:solidFill>
                  <a:schemeClr val="tx1"/>
                </a:solidFill>
                <a:ea typeface="宋体" panose="02010600030101010101" pitchFamily="2" charset="-122"/>
                <a:sym typeface="+mn-ea"/>
              </a:rPr>
              <a:t>《老年人照料设施建筑设计标准》  JGJ 450-2018中第7.3.8条。    </a:t>
            </a: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zh-CN" sz="3200" b="1" dirty="0" smtClean="0">
              <a:solidFill>
                <a:schemeClr val="tx1"/>
              </a:solidFill>
              <a:ea typeface="宋体" panose="02010600030101010101" pitchFamily="2" charset="-122"/>
              <a:sym typeface="+mn-ea"/>
            </a:endParaRPr>
          </a:p>
        </p:txBody>
      </p:sp>
    </p:spTree>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质量分析：技术质量</a:t>
            </a:r>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方面</a:t>
            </a:r>
            <a:endParaRPr lang="en-US" altLang="zh-CN"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701665"/>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a:bodyPr>
          <a:lstStyle/>
          <a:p>
            <a:pPr marL="0" indent="0" latinLnBrk="0">
              <a:lnSpc>
                <a:spcPts val="5000"/>
              </a:lnSpc>
              <a:spcBef>
                <a:spcPts val="0"/>
              </a:spcBef>
              <a:buNone/>
            </a:pPr>
            <a:r>
              <a:rPr lang="zh-CN" altLang="en-US" sz="3200" b="1" dirty="0" smtClean="0">
                <a:solidFill>
                  <a:srgbClr val="FF0000"/>
                </a:solidFill>
                <a:ea typeface="宋体" panose="02010600030101010101" pitchFamily="2" charset="-122"/>
                <a:sym typeface="+mn-ea"/>
              </a:rPr>
              <a:t>违反规范</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应</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字条款</a:t>
            </a:r>
            <a:r>
              <a:rPr lang="zh-CN" altLang="en-US" sz="3200" b="1" dirty="0" smtClean="0">
                <a:solidFill>
                  <a:srgbClr val="FF0000"/>
                </a:solidFill>
                <a:ea typeface="宋体" panose="02010600030101010101" pitchFamily="2" charset="-122"/>
                <a:sym typeface="+mn-ea"/>
              </a:rPr>
              <a:t>的情况：</a:t>
            </a:r>
            <a:endParaRPr lang="zh-CN" altLang="en-US" sz="3200" b="1" dirty="0" smtClean="0">
              <a:solidFill>
                <a:srgbClr val="FF0000"/>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公建类：</a:t>
            </a:r>
            <a:endParaRPr lang="zh-CN" altLang="en-US" sz="32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chemeClr val="tx1"/>
                </a:solidFill>
                <a:ea typeface="宋体" panose="02010600030101010101" pitchFamily="2" charset="-122"/>
                <a:sym typeface="+mn-ea"/>
              </a:rPr>
              <a:t>14  </a:t>
            </a:r>
            <a:r>
              <a:rPr lang="zh-CN" altLang="en-US" sz="3200" b="1" dirty="0" smtClean="0">
                <a:solidFill>
                  <a:schemeClr val="tx1"/>
                </a:solidFill>
                <a:ea typeface="宋体" panose="02010600030101010101" pitchFamily="2" charset="-122"/>
                <a:sym typeface="+mn-ea"/>
              </a:rPr>
              <a:t>防烟</a:t>
            </a:r>
            <a:r>
              <a:rPr lang="zh-CN" altLang="en-US" sz="3200" b="1" dirty="0" smtClean="0">
                <a:solidFill>
                  <a:schemeClr val="tx1"/>
                </a:solidFill>
                <a:ea typeface="宋体" panose="02010600030101010101" pitchFamily="2" charset="-122"/>
                <a:sym typeface="+mn-ea"/>
              </a:rPr>
              <a:t>楼梯间的应设置独立应急照明配电箱，</a:t>
            </a:r>
            <a:r>
              <a:rPr lang="zh-CN" altLang="en-US" sz="3200" b="1" dirty="0" smtClean="0">
                <a:solidFill>
                  <a:schemeClr val="tx1"/>
                </a:solidFill>
                <a:ea typeface="宋体" panose="02010600030101010101" pitchFamily="2" charset="-122"/>
                <a:sym typeface="+mn-ea"/>
              </a:rPr>
              <a:t>违反《消防应急照明和疏散指示系统技术标准》GB51309-2018中第</a:t>
            </a:r>
            <a:r>
              <a:rPr lang="en-US" sz="3200" b="1" dirty="0" smtClean="0">
                <a:solidFill>
                  <a:schemeClr val="tx1"/>
                </a:solidFill>
                <a:ea typeface="宋体" panose="02010600030101010101" pitchFamily="2" charset="-122"/>
                <a:sym typeface="+mn-ea"/>
              </a:rPr>
              <a:t>3.3.7-1-3)</a:t>
            </a:r>
            <a:r>
              <a:rPr lang="zh-CN" altLang="en-US" sz="3200" b="1" dirty="0" smtClean="0">
                <a:solidFill>
                  <a:schemeClr val="tx1"/>
                </a:solidFill>
                <a:ea typeface="宋体" panose="02010600030101010101" pitchFamily="2" charset="-122"/>
                <a:sym typeface="+mn-ea"/>
              </a:rPr>
              <a:t>款</a:t>
            </a:r>
            <a:r>
              <a:rPr lang="zh-CN" altLang="en-US" sz="3200" b="1" dirty="0" smtClean="0">
                <a:solidFill>
                  <a:schemeClr val="tx1"/>
                </a:solidFill>
                <a:ea typeface="宋体" panose="02010600030101010101" pitchFamily="2" charset="-122"/>
                <a:sym typeface="+mn-ea"/>
              </a:rPr>
              <a:t>规定。</a:t>
            </a: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chemeClr val="tx1"/>
                </a:solidFill>
                <a:ea typeface="宋体" panose="02010600030101010101" pitchFamily="2" charset="-122"/>
                <a:sym typeface="+mn-ea"/>
              </a:rPr>
              <a:t>15   安全出口外面区域</a:t>
            </a:r>
            <a:r>
              <a:rPr lang="zh-CN" altLang="en-US" sz="3200" b="1" dirty="0" smtClean="0">
                <a:solidFill>
                  <a:schemeClr val="tx1"/>
                </a:solidFill>
                <a:ea typeface="宋体" panose="02010600030101010101" pitchFamily="2" charset="-122"/>
                <a:sym typeface="+mn-ea"/>
              </a:rPr>
              <a:t>未设置</a:t>
            </a:r>
            <a:r>
              <a:rPr lang="en-US" altLang="zh-CN" sz="3200" b="1" dirty="0" smtClean="0">
                <a:solidFill>
                  <a:schemeClr val="tx1"/>
                </a:solidFill>
                <a:ea typeface="宋体" panose="02010600030101010101" pitchFamily="2" charset="-122"/>
                <a:sym typeface="+mn-ea"/>
              </a:rPr>
              <a:t>消防应急照明</a:t>
            </a:r>
            <a:r>
              <a:rPr lang="zh-CN" altLang="en-US" sz="3200" b="1" dirty="0" smtClean="0">
                <a:solidFill>
                  <a:schemeClr val="tx1"/>
                </a:solidFill>
                <a:ea typeface="宋体" panose="02010600030101010101" pitchFamily="2" charset="-122"/>
                <a:sym typeface="+mn-ea"/>
              </a:rPr>
              <a:t>，违反《消防应急照明和疏散指示系统技术标准》GB51309-2018中第3.2.</a:t>
            </a:r>
            <a:r>
              <a:rPr lang="en-US" altLang="zh-CN" sz="3200" b="1" dirty="0" smtClean="0">
                <a:solidFill>
                  <a:schemeClr val="tx1"/>
                </a:solidFill>
                <a:ea typeface="宋体" panose="02010600030101010101" pitchFamily="2" charset="-122"/>
                <a:sym typeface="+mn-ea"/>
              </a:rPr>
              <a:t>5</a:t>
            </a:r>
            <a:r>
              <a:rPr lang="zh-CN" altLang="en-US" sz="3200" b="1" dirty="0" smtClean="0">
                <a:solidFill>
                  <a:schemeClr val="tx1"/>
                </a:solidFill>
                <a:ea typeface="宋体" panose="02010600030101010101" pitchFamily="2" charset="-122"/>
                <a:sym typeface="+mn-ea"/>
              </a:rPr>
              <a:t>条规定。</a:t>
            </a: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zh-CN" altLang="en-US" sz="3200" b="1" dirty="0" smtClean="0">
              <a:solidFill>
                <a:schemeClr val="tx1"/>
              </a:solidFill>
              <a:ea typeface="宋体" panose="02010600030101010101" pitchFamily="2" charset="-122"/>
              <a:sym typeface="+mn-ea"/>
            </a:endParaRPr>
          </a:p>
        </p:txBody>
      </p:sp>
    </p:spTree>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质量分析：技术质量</a:t>
            </a:r>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方面</a:t>
            </a:r>
            <a:endParaRPr lang="en-US" altLang="zh-CN"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701665"/>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a:bodyPr>
          <a:lstStyle/>
          <a:p>
            <a:pPr marL="0" indent="0" latinLnBrk="0">
              <a:lnSpc>
                <a:spcPts val="5000"/>
              </a:lnSpc>
              <a:spcBef>
                <a:spcPts val="0"/>
              </a:spcBef>
              <a:buNone/>
            </a:pPr>
            <a:r>
              <a:rPr lang="zh-CN" altLang="en-US" sz="3200" b="1" dirty="0" smtClean="0">
                <a:solidFill>
                  <a:srgbClr val="FF0000"/>
                </a:solidFill>
                <a:ea typeface="宋体" panose="02010600030101010101" pitchFamily="2" charset="-122"/>
                <a:sym typeface="+mn-ea"/>
              </a:rPr>
              <a:t>违反规范</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应</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字条款</a:t>
            </a:r>
            <a:r>
              <a:rPr lang="zh-CN" altLang="en-US" sz="3200" b="1" dirty="0" smtClean="0">
                <a:solidFill>
                  <a:srgbClr val="FF0000"/>
                </a:solidFill>
                <a:ea typeface="宋体" panose="02010600030101010101" pitchFamily="2" charset="-122"/>
                <a:sym typeface="+mn-ea"/>
              </a:rPr>
              <a:t>的情况：</a:t>
            </a:r>
            <a:endParaRPr lang="zh-CN" altLang="en-US" sz="3200" b="1" dirty="0" smtClean="0">
              <a:solidFill>
                <a:srgbClr val="FF0000"/>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公建类：</a:t>
            </a:r>
            <a:endParaRPr lang="zh-CN" altLang="en-US" sz="32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chemeClr val="tx1"/>
                </a:solidFill>
                <a:ea typeface="宋体" panose="02010600030101010101" pitchFamily="2" charset="-122"/>
                <a:sym typeface="+mn-ea"/>
              </a:rPr>
              <a:t>16  消防联动图中缺少非消防电源切换的设计</a:t>
            </a:r>
            <a:r>
              <a:rPr lang="zh-CN" altLang="en-US" sz="3200" b="1" dirty="0" smtClean="0">
                <a:solidFill>
                  <a:schemeClr val="tx1"/>
                </a:solidFill>
                <a:ea typeface="宋体" panose="02010600030101010101" pitchFamily="2" charset="-122"/>
                <a:sym typeface="+mn-ea"/>
              </a:rPr>
              <a:t>，违反《火灾自动报警系统设计规范》</a:t>
            </a:r>
            <a:r>
              <a:rPr lang="en-US" altLang="zh-CN" sz="3200" b="1" dirty="0" smtClean="0">
                <a:solidFill>
                  <a:schemeClr val="tx1"/>
                </a:solidFill>
                <a:ea typeface="宋体" panose="02010600030101010101" pitchFamily="2" charset="-122"/>
                <a:sym typeface="+mn-ea"/>
              </a:rPr>
              <a:t>GB50116-2013</a:t>
            </a:r>
            <a:r>
              <a:rPr lang="zh-CN" altLang="en-US" sz="3200" b="1" dirty="0" smtClean="0">
                <a:solidFill>
                  <a:schemeClr val="tx1"/>
                </a:solidFill>
                <a:ea typeface="宋体" panose="02010600030101010101" pitchFamily="2" charset="-122"/>
                <a:sym typeface="+mn-ea"/>
              </a:rPr>
              <a:t>中第</a:t>
            </a:r>
            <a:r>
              <a:rPr lang="en-US" altLang="zh-CN" sz="3200" b="1" dirty="0" smtClean="0">
                <a:solidFill>
                  <a:schemeClr val="tx1"/>
                </a:solidFill>
                <a:ea typeface="宋体" panose="02010600030101010101" pitchFamily="2" charset="-122"/>
                <a:sym typeface="+mn-ea"/>
              </a:rPr>
              <a:t>4.10.1</a:t>
            </a:r>
            <a:r>
              <a:rPr lang="zh-CN" altLang="en-US" sz="3200" b="1" dirty="0" smtClean="0">
                <a:solidFill>
                  <a:schemeClr val="tx1"/>
                </a:solidFill>
                <a:ea typeface="宋体" panose="02010600030101010101" pitchFamily="2" charset="-122"/>
                <a:sym typeface="+mn-ea"/>
              </a:rPr>
              <a:t>条规定。</a:t>
            </a: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切除的非消防电源：正常用风机、水泵、照明、</a:t>
            </a:r>
            <a:endParaRPr lang="zh-CN" altLang="en-US" sz="32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电热器、空调动力等等。</a:t>
            </a:r>
            <a:endParaRPr lang="zh-CN" altLang="en-US" sz="3200" b="1" dirty="0" smtClean="0">
              <a:solidFill>
                <a:srgbClr val="FFFF00"/>
              </a:solidFill>
              <a:ea typeface="宋体" panose="02010600030101010101" pitchFamily="2" charset="-122"/>
              <a:sym typeface="+mn-ea"/>
            </a:endParaRPr>
          </a:p>
          <a:p>
            <a:pPr marL="0" indent="0" latinLnBrk="0">
              <a:lnSpc>
                <a:spcPts val="4500"/>
              </a:lnSpc>
              <a:spcBef>
                <a:spcPts val="0"/>
              </a:spcBef>
              <a:buNone/>
            </a:pPr>
            <a:endParaRPr lang="zh-CN" altLang="en-US" sz="3200" b="1" dirty="0" smtClean="0">
              <a:solidFill>
                <a:schemeClr val="tx1"/>
              </a:solidFill>
              <a:ea typeface="宋体" panose="02010600030101010101" pitchFamily="2" charset="-122"/>
              <a:sym typeface="+mn-ea"/>
            </a:endParaRPr>
          </a:p>
        </p:txBody>
      </p:sp>
    </p:spTree>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质量分析：技术质量</a:t>
            </a:r>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方面</a:t>
            </a:r>
            <a:endParaRPr lang="en-US" altLang="zh-CN"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701665"/>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a:bodyPr>
          <a:lstStyle/>
          <a:p>
            <a:pPr marL="0" indent="0" latinLnBrk="0">
              <a:lnSpc>
                <a:spcPts val="5000"/>
              </a:lnSpc>
              <a:spcBef>
                <a:spcPts val="0"/>
              </a:spcBef>
              <a:buNone/>
            </a:pPr>
            <a:r>
              <a:rPr lang="zh-CN" altLang="en-US" sz="3200" b="1" dirty="0" smtClean="0">
                <a:solidFill>
                  <a:srgbClr val="FF0000"/>
                </a:solidFill>
                <a:ea typeface="宋体" panose="02010600030101010101" pitchFamily="2" charset="-122"/>
                <a:sym typeface="+mn-ea"/>
              </a:rPr>
              <a:t>违反规范</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应</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字条款</a:t>
            </a:r>
            <a:r>
              <a:rPr lang="zh-CN" altLang="en-US" sz="3200" b="1" dirty="0" smtClean="0">
                <a:solidFill>
                  <a:srgbClr val="FF0000"/>
                </a:solidFill>
                <a:ea typeface="宋体" panose="02010600030101010101" pitchFamily="2" charset="-122"/>
                <a:sym typeface="+mn-ea"/>
              </a:rPr>
              <a:t>的情况：</a:t>
            </a:r>
            <a:endParaRPr lang="zh-CN" altLang="en-US" sz="3200" b="1" dirty="0" smtClean="0">
              <a:solidFill>
                <a:srgbClr val="FF0000"/>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公建类：</a:t>
            </a:r>
            <a:endParaRPr lang="zh-CN" altLang="en-US" sz="32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chemeClr val="tx1"/>
                </a:solidFill>
                <a:ea typeface="宋体" panose="02010600030101010101" pitchFamily="2" charset="-122"/>
                <a:sym typeface="+mn-ea"/>
              </a:rPr>
              <a:t>17 </a:t>
            </a:r>
            <a:r>
              <a:rPr lang="zh-CN" altLang="en-US" sz="3200" b="1" dirty="0" smtClean="0">
                <a:solidFill>
                  <a:schemeClr val="tx1"/>
                </a:solidFill>
                <a:ea typeface="宋体" panose="02010600030101010101" pitchFamily="2" charset="-122"/>
                <a:sym typeface="+mn-ea"/>
              </a:rPr>
              <a:t>吊棚内非消防用电缆桥架型号采用梯架、未采用防火保护，</a:t>
            </a:r>
            <a:r>
              <a:rPr lang="en-US" altLang="zh-CN" sz="3200" b="1" dirty="0" smtClean="0">
                <a:solidFill>
                  <a:schemeClr val="tx1"/>
                </a:solidFill>
                <a:ea typeface="宋体" panose="02010600030101010101" pitchFamily="2" charset="-122"/>
                <a:sym typeface="+mn-ea"/>
              </a:rPr>
              <a:t>违反</a:t>
            </a:r>
            <a:r>
              <a:rPr lang="zh-CN" altLang="en-US" sz="3200" b="1" dirty="0" smtClean="0">
                <a:solidFill>
                  <a:schemeClr val="tx1"/>
                </a:solidFill>
                <a:ea typeface="宋体" panose="02010600030101010101" pitchFamily="2" charset="-122"/>
                <a:sym typeface="+mn-ea"/>
              </a:rPr>
              <a:t>《建筑设计防火规范》</a:t>
            </a:r>
            <a:r>
              <a:rPr lang="en-US" altLang="zh-CN" sz="3200" b="1" dirty="0" smtClean="0">
                <a:solidFill>
                  <a:schemeClr val="tx1"/>
                </a:solidFill>
                <a:ea typeface="宋体" panose="02010600030101010101" pitchFamily="2" charset="-122"/>
                <a:sym typeface="+mn-ea"/>
              </a:rPr>
              <a:t>GB50016-2014(2018</a:t>
            </a:r>
            <a:r>
              <a:rPr lang="zh-CN" altLang="en-US" sz="3200" b="1" dirty="0" smtClean="0">
                <a:solidFill>
                  <a:schemeClr val="tx1"/>
                </a:solidFill>
                <a:ea typeface="宋体" panose="02010600030101010101" pitchFamily="2" charset="-122"/>
                <a:sym typeface="+mn-ea"/>
              </a:rPr>
              <a:t>版）中第</a:t>
            </a:r>
            <a:r>
              <a:rPr lang="en-US" altLang="zh-CN" sz="3200" b="1" dirty="0" smtClean="0">
                <a:solidFill>
                  <a:schemeClr val="tx1"/>
                </a:solidFill>
                <a:ea typeface="宋体" panose="02010600030101010101" pitchFamily="2" charset="-122"/>
                <a:sym typeface="+mn-ea"/>
              </a:rPr>
              <a:t>10.2.3</a:t>
            </a:r>
            <a:r>
              <a:rPr lang="zh-CN" altLang="en-US" sz="3200" b="1" dirty="0" smtClean="0">
                <a:solidFill>
                  <a:schemeClr val="tx1"/>
                </a:solidFill>
                <a:ea typeface="宋体" panose="02010600030101010101" pitchFamily="2" charset="-122"/>
                <a:sym typeface="+mn-ea"/>
              </a:rPr>
              <a:t>条的规定</a:t>
            </a:r>
            <a:r>
              <a:rPr lang="en-US" altLang="zh-CN" sz="3200" b="1" dirty="0" smtClean="0">
                <a:solidFill>
                  <a:schemeClr val="tx1"/>
                </a:solidFill>
                <a:ea typeface="宋体" panose="02010600030101010101" pitchFamily="2" charset="-122"/>
                <a:sym typeface="+mn-ea"/>
              </a:rPr>
              <a:t>。</a:t>
            </a:r>
            <a:endParaRPr lang="en-US" altLang="zh-CN" sz="32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a:t>
            </a:r>
            <a:endParaRPr lang="zh-CN" altLang="en-US" sz="32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chemeClr val="tx1"/>
                </a:solidFill>
                <a:ea typeface="宋体" panose="02010600030101010101" pitchFamily="2" charset="-122"/>
                <a:sym typeface="+mn-ea"/>
              </a:rPr>
              <a:t>18  </a:t>
            </a:r>
            <a:r>
              <a:rPr lang="zh-CN" altLang="en-US" sz="3200" b="1" dirty="0" smtClean="0">
                <a:solidFill>
                  <a:schemeClr val="tx1"/>
                </a:solidFill>
                <a:ea typeface="宋体" panose="02010600030101010101" pitchFamily="2" charset="-122"/>
                <a:sym typeface="+mn-ea"/>
              </a:rPr>
              <a:t>老年人照料设施未设置电气火灾监控系统，</a:t>
            </a:r>
            <a:r>
              <a:rPr lang="en-US" altLang="zh-CN" sz="3200" b="1" dirty="0" smtClean="0">
                <a:solidFill>
                  <a:schemeClr val="tx1"/>
                </a:solidFill>
                <a:ea typeface="宋体" panose="02010600030101010101" pitchFamily="2" charset="-122"/>
                <a:sym typeface="+mn-ea"/>
              </a:rPr>
              <a:t>违反</a:t>
            </a:r>
            <a:r>
              <a:rPr lang="zh-CN" altLang="en-US" sz="3200" b="1" dirty="0" smtClean="0">
                <a:solidFill>
                  <a:schemeClr val="tx1"/>
                </a:solidFill>
                <a:ea typeface="宋体" panose="02010600030101010101" pitchFamily="2" charset="-122"/>
                <a:sym typeface="+mn-ea"/>
              </a:rPr>
              <a:t>《建筑设计防火规范》</a:t>
            </a:r>
            <a:r>
              <a:rPr lang="en-US" altLang="zh-CN" sz="3200" b="1" dirty="0" smtClean="0">
                <a:solidFill>
                  <a:schemeClr val="tx1"/>
                </a:solidFill>
                <a:ea typeface="宋体" panose="02010600030101010101" pitchFamily="2" charset="-122"/>
                <a:sym typeface="+mn-ea"/>
              </a:rPr>
              <a:t>GB50016-2014(2018</a:t>
            </a:r>
            <a:r>
              <a:rPr lang="zh-CN" altLang="en-US" sz="3200" b="1" dirty="0" smtClean="0">
                <a:solidFill>
                  <a:schemeClr val="tx1"/>
                </a:solidFill>
                <a:ea typeface="宋体" panose="02010600030101010101" pitchFamily="2" charset="-122"/>
                <a:sym typeface="+mn-ea"/>
              </a:rPr>
              <a:t>版）中第</a:t>
            </a:r>
            <a:r>
              <a:rPr lang="en-US" altLang="zh-CN" sz="3200" b="1" dirty="0" smtClean="0">
                <a:solidFill>
                  <a:schemeClr val="tx1"/>
                </a:solidFill>
                <a:ea typeface="宋体" panose="02010600030101010101" pitchFamily="2" charset="-122"/>
                <a:sym typeface="+mn-ea"/>
              </a:rPr>
              <a:t>10.2.7</a:t>
            </a:r>
            <a:r>
              <a:rPr lang="zh-CN" altLang="en-US" sz="3200" b="1" dirty="0" smtClean="0">
                <a:solidFill>
                  <a:schemeClr val="tx1"/>
                </a:solidFill>
                <a:ea typeface="宋体" panose="02010600030101010101" pitchFamily="2" charset="-122"/>
                <a:sym typeface="+mn-ea"/>
              </a:rPr>
              <a:t>条的规定</a:t>
            </a:r>
            <a:r>
              <a:rPr lang="en-US" altLang="zh-CN" sz="3200" b="1" dirty="0" smtClean="0">
                <a:solidFill>
                  <a:schemeClr val="tx1"/>
                </a:solidFill>
                <a:ea typeface="宋体" panose="02010600030101010101" pitchFamily="2" charset="-122"/>
                <a:sym typeface="+mn-ea"/>
              </a:rPr>
              <a:t>。</a:t>
            </a:r>
            <a:endParaRPr lang="zh-CN" altLang="en-US" sz="3200" b="1" dirty="0" smtClean="0">
              <a:solidFill>
                <a:schemeClr val="tx1"/>
              </a:solidFill>
              <a:ea typeface="宋体" panose="02010600030101010101" pitchFamily="2" charset="-122"/>
              <a:sym typeface="+mn-ea"/>
            </a:endParaRPr>
          </a:p>
        </p:txBody>
      </p:sp>
    </p:spTree>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质量分析：技术质量</a:t>
            </a:r>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方面</a:t>
            </a:r>
            <a:endParaRPr lang="en-US" altLang="zh-CN"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701665"/>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fontScale="80000"/>
          </a:bodyPr>
          <a:lstStyle/>
          <a:p>
            <a:pPr marL="0" indent="0" latinLnBrk="0">
              <a:lnSpc>
                <a:spcPts val="5000"/>
              </a:lnSpc>
              <a:spcBef>
                <a:spcPts val="0"/>
              </a:spcBef>
              <a:buNone/>
            </a:pPr>
            <a:r>
              <a:rPr lang="zh-CN" altLang="en-US" sz="3200" b="1" dirty="0" smtClean="0">
                <a:solidFill>
                  <a:srgbClr val="FF0000"/>
                </a:solidFill>
                <a:ea typeface="宋体" panose="02010600030101010101" pitchFamily="2" charset="-122"/>
                <a:sym typeface="+mn-ea"/>
              </a:rPr>
              <a:t>违反规范</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应</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字条款</a:t>
            </a:r>
            <a:r>
              <a:rPr lang="zh-CN" altLang="en-US" sz="3200" b="1" dirty="0" smtClean="0">
                <a:solidFill>
                  <a:srgbClr val="FF0000"/>
                </a:solidFill>
                <a:ea typeface="宋体" panose="02010600030101010101" pitchFamily="2" charset="-122"/>
                <a:sym typeface="+mn-ea"/>
              </a:rPr>
              <a:t>的情况：</a:t>
            </a:r>
            <a:endParaRPr lang="zh-CN" altLang="en-US" sz="3200" b="1" dirty="0" smtClean="0">
              <a:solidFill>
                <a:srgbClr val="FF0000"/>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公建类：</a:t>
            </a:r>
            <a:endParaRPr lang="zh-CN" altLang="en-US" sz="32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chemeClr val="tx1"/>
                </a:solidFill>
                <a:ea typeface="宋体" panose="02010600030101010101" pitchFamily="2" charset="-122"/>
                <a:sym typeface="+mn-ea"/>
              </a:rPr>
              <a:t>19  </a:t>
            </a:r>
            <a:r>
              <a:rPr lang="zh-CN" altLang="en-US" sz="3200" b="1" dirty="0" smtClean="0">
                <a:solidFill>
                  <a:schemeClr val="tx1"/>
                </a:solidFill>
                <a:ea typeface="宋体" panose="02010600030101010101" pitchFamily="2" charset="-122"/>
                <a:sym typeface="+mn-ea"/>
              </a:rPr>
              <a:t>消防控制室、消防水泵房等火灾时仍需工作的场所未设消防应急照明及疏散指示照明，</a:t>
            </a:r>
            <a:r>
              <a:rPr lang="zh-CN" altLang="en-US" sz="3200" b="1" dirty="0" smtClean="0">
                <a:solidFill>
                  <a:schemeClr val="tx1"/>
                </a:solidFill>
                <a:ea typeface="宋体" panose="02010600030101010101" pitchFamily="2" charset="-122"/>
                <a:sym typeface="+mn-ea"/>
              </a:rPr>
              <a:t>违反《消防应急照明和疏散指示系统技术标准》GB51309-2018中第3.2.</a:t>
            </a:r>
            <a:r>
              <a:rPr lang="en-US" altLang="zh-CN" sz="3200" b="1" dirty="0" smtClean="0">
                <a:solidFill>
                  <a:schemeClr val="tx1"/>
                </a:solidFill>
                <a:ea typeface="宋体" panose="02010600030101010101" pitchFamily="2" charset="-122"/>
                <a:sym typeface="+mn-ea"/>
              </a:rPr>
              <a:t>5</a:t>
            </a:r>
            <a:r>
              <a:rPr lang="zh-CN" altLang="en-US" sz="3200" b="1" dirty="0" smtClean="0">
                <a:solidFill>
                  <a:schemeClr val="tx1"/>
                </a:solidFill>
                <a:ea typeface="宋体" panose="02010600030101010101" pitchFamily="2" charset="-122"/>
                <a:sym typeface="+mn-ea"/>
              </a:rPr>
              <a:t>条规定。</a:t>
            </a: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chemeClr val="tx1"/>
                </a:solidFill>
                <a:ea typeface="宋体" panose="02010600030101010101" pitchFamily="2" charset="-122"/>
                <a:sym typeface="+mn-ea"/>
              </a:rPr>
              <a:t>20  </a:t>
            </a:r>
            <a:r>
              <a:rPr lang="zh-CN" altLang="en-US" sz="3200" b="1" dirty="0" smtClean="0">
                <a:solidFill>
                  <a:schemeClr val="tx1"/>
                </a:solidFill>
                <a:ea typeface="宋体" panose="02010600030101010101" pitchFamily="2" charset="-122"/>
                <a:sym typeface="+mn-ea"/>
              </a:rPr>
              <a:t>集中控制型应急照明系统集中电源（或应急照明配电箱）未与正常照明配电箱未设连锁设计。</a:t>
            </a:r>
            <a:r>
              <a:rPr lang="zh-CN" altLang="en-US" sz="3200" b="1" dirty="0" smtClean="0">
                <a:solidFill>
                  <a:schemeClr val="tx1"/>
                </a:solidFill>
                <a:ea typeface="宋体" panose="02010600030101010101" pitchFamily="2" charset="-122"/>
                <a:sym typeface="+mn-ea"/>
              </a:rPr>
              <a:t>违反《消防应急照明和疏散指示系统技术标准》GB51309-2018中第3.</a:t>
            </a:r>
            <a:r>
              <a:rPr lang="en-US" sz="3200" b="1" dirty="0" smtClean="0">
                <a:solidFill>
                  <a:schemeClr val="tx1"/>
                </a:solidFill>
                <a:ea typeface="宋体" panose="02010600030101010101" pitchFamily="2" charset="-122"/>
                <a:sym typeface="+mn-ea"/>
              </a:rPr>
              <a:t>6.7</a:t>
            </a:r>
            <a:r>
              <a:rPr lang="zh-CN" altLang="en-US" sz="3200" b="1" dirty="0" smtClean="0">
                <a:solidFill>
                  <a:schemeClr val="tx1"/>
                </a:solidFill>
                <a:ea typeface="宋体" panose="02010600030101010101" pitchFamily="2" charset="-122"/>
                <a:sym typeface="+mn-ea"/>
              </a:rPr>
              <a:t>条规定。</a:t>
            </a: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zh-CN" altLang="en-US" sz="3200" b="1" dirty="0" smtClean="0">
              <a:solidFill>
                <a:schemeClr val="tx1"/>
              </a:solidFill>
              <a:ea typeface="宋体" panose="02010600030101010101" pitchFamily="2" charset="-122"/>
              <a:sym typeface="+mn-ea"/>
            </a:endParaRPr>
          </a:p>
        </p:txBody>
      </p:sp>
    </p:spTree>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质量分析：技术质量</a:t>
            </a:r>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方面</a:t>
            </a:r>
            <a:endParaRPr lang="en-US" altLang="zh-CN"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701665"/>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a:bodyPr>
          <a:lstStyle/>
          <a:p>
            <a:pPr marL="0" indent="0" latinLnBrk="0">
              <a:lnSpc>
                <a:spcPts val="5000"/>
              </a:lnSpc>
              <a:spcBef>
                <a:spcPts val="0"/>
              </a:spcBef>
              <a:buNone/>
            </a:pPr>
            <a:r>
              <a:rPr lang="zh-CN" altLang="en-US" sz="3200" b="1" dirty="0" smtClean="0">
                <a:solidFill>
                  <a:srgbClr val="FF0000"/>
                </a:solidFill>
                <a:ea typeface="宋体" panose="02010600030101010101" pitchFamily="2" charset="-122"/>
                <a:sym typeface="+mn-ea"/>
              </a:rPr>
              <a:t>违反规范</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应</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字条款</a:t>
            </a:r>
            <a:r>
              <a:rPr lang="zh-CN" altLang="en-US" sz="3200" b="1" dirty="0" smtClean="0">
                <a:solidFill>
                  <a:srgbClr val="FF0000"/>
                </a:solidFill>
                <a:ea typeface="宋体" panose="02010600030101010101" pitchFamily="2" charset="-122"/>
                <a:sym typeface="+mn-ea"/>
              </a:rPr>
              <a:t>的情况：</a:t>
            </a:r>
            <a:endParaRPr lang="zh-CN" altLang="en-US" sz="3200" b="1" dirty="0" smtClean="0">
              <a:solidFill>
                <a:srgbClr val="FF0000"/>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公建类：</a:t>
            </a:r>
            <a:endParaRPr lang="zh-CN" altLang="en-US" sz="32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chemeClr val="tx1"/>
                </a:solidFill>
                <a:ea typeface="宋体" panose="02010600030101010101" pitchFamily="2" charset="-122"/>
                <a:sym typeface="+mn-ea"/>
              </a:rPr>
              <a:t>21  在超过12米高度场所</a:t>
            </a:r>
            <a:r>
              <a:rPr lang="zh-CN" altLang="en-US" sz="3200" b="1" dirty="0" smtClean="0">
                <a:solidFill>
                  <a:schemeClr val="tx1"/>
                </a:solidFill>
                <a:ea typeface="宋体" panose="02010600030101010101" pitchFamily="2" charset="-122"/>
                <a:sym typeface="+mn-ea"/>
              </a:rPr>
              <a:t>（例如体育馆）</a:t>
            </a:r>
            <a:r>
              <a:rPr lang="en-US" altLang="zh-CN" sz="3200" b="1" dirty="0" smtClean="0">
                <a:solidFill>
                  <a:schemeClr val="tx1"/>
                </a:solidFill>
                <a:ea typeface="宋体" panose="02010600030101010101" pitchFamily="2" charset="-122"/>
                <a:sym typeface="+mn-ea"/>
              </a:rPr>
              <a:t>选用点型感烟探测器,</a:t>
            </a:r>
            <a:r>
              <a:rPr lang="zh-CN" altLang="en-US" sz="3200" b="1" dirty="0" smtClean="0">
                <a:solidFill>
                  <a:schemeClr val="tx1"/>
                </a:solidFill>
                <a:ea typeface="宋体" panose="02010600030101010101" pitchFamily="2" charset="-122"/>
                <a:sym typeface="+mn-ea"/>
              </a:rPr>
              <a:t>违反《火灾自动报警系统设计规范》GB5</a:t>
            </a:r>
            <a:r>
              <a:rPr lang="en-US" altLang="zh-CN" sz="3200" b="1" dirty="0" smtClean="0">
                <a:solidFill>
                  <a:schemeClr val="tx1"/>
                </a:solidFill>
                <a:ea typeface="宋体" panose="02010600030101010101" pitchFamily="2" charset="-122"/>
                <a:sym typeface="+mn-ea"/>
              </a:rPr>
              <a:t>0116</a:t>
            </a:r>
            <a:r>
              <a:rPr lang="zh-CN" altLang="en-US" sz="3200" b="1" dirty="0" smtClean="0">
                <a:solidFill>
                  <a:schemeClr val="tx1"/>
                </a:solidFill>
                <a:ea typeface="宋体" panose="02010600030101010101" pitchFamily="2" charset="-122"/>
                <a:sym typeface="+mn-ea"/>
              </a:rPr>
              <a:t>-201</a:t>
            </a:r>
            <a:r>
              <a:rPr lang="en-US" altLang="zh-CN" sz="3200" b="1" dirty="0" smtClean="0">
                <a:solidFill>
                  <a:schemeClr val="tx1"/>
                </a:solidFill>
                <a:ea typeface="宋体" panose="02010600030101010101" pitchFamily="2" charset="-122"/>
                <a:sym typeface="+mn-ea"/>
              </a:rPr>
              <a:t>3</a:t>
            </a:r>
            <a:r>
              <a:rPr lang="zh-CN" altLang="en-US" sz="3200" b="1" dirty="0" smtClean="0">
                <a:solidFill>
                  <a:schemeClr val="tx1"/>
                </a:solidFill>
                <a:ea typeface="宋体" panose="02010600030101010101" pitchFamily="2" charset="-122"/>
                <a:sym typeface="+mn-ea"/>
              </a:rPr>
              <a:t>中第</a:t>
            </a:r>
            <a:r>
              <a:rPr lang="en-US" sz="3200" b="1" dirty="0" smtClean="0">
                <a:solidFill>
                  <a:schemeClr val="tx1"/>
                </a:solidFill>
                <a:ea typeface="宋体" panose="02010600030101010101" pitchFamily="2" charset="-122"/>
                <a:sym typeface="+mn-ea"/>
              </a:rPr>
              <a:t>6.2.</a:t>
            </a:r>
            <a:r>
              <a:rPr lang="en-US" altLang="zh-CN" sz="3200" b="1" dirty="0" smtClean="0">
                <a:solidFill>
                  <a:schemeClr val="tx1"/>
                </a:solidFill>
                <a:ea typeface="宋体" panose="02010600030101010101" pitchFamily="2" charset="-122"/>
                <a:sym typeface="+mn-ea"/>
              </a:rPr>
              <a:t>2</a:t>
            </a:r>
            <a:r>
              <a:rPr lang="zh-CN" altLang="en-US" sz="3200" b="1" dirty="0" smtClean="0">
                <a:solidFill>
                  <a:schemeClr val="tx1"/>
                </a:solidFill>
                <a:ea typeface="宋体" panose="02010600030101010101" pitchFamily="2" charset="-122"/>
                <a:sym typeface="+mn-ea"/>
              </a:rPr>
              <a:t>条规定。</a:t>
            </a: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chemeClr val="tx1"/>
                </a:solidFill>
                <a:ea typeface="宋体" panose="02010600030101010101" pitchFamily="2" charset="-122"/>
                <a:sym typeface="+mn-ea"/>
              </a:rPr>
              <a:t>22  </a:t>
            </a:r>
            <a:r>
              <a:rPr sz="3200" b="1" dirty="0" smtClean="0">
                <a:solidFill>
                  <a:schemeClr val="tx1"/>
                </a:solidFill>
                <a:ea typeface="宋体" panose="02010600030101010101" pitchFamily="2" charset="-122"/>
                <a:sym typeface="+mn-ea"/>
              </a:rPr>
              <a:t>消防电源进线总开关采用直接作用于跳闸的漏电断路器</a:t>
            </a:r>
            <a:r>
              <a:rPr lang="zh-CN" sz="3200" b="1" dirty="0" smtClean="0">
                <a:solidFill>
                  <a:schemeClr val="tx1"/>
                </a:solidFill>
                <a:ea typeface="宋体" panose="02010600030101010101" pitchFamily="2" charset="-122"/>
                <a:sym typeface="+mn-ea"/>
              </a:rPr>
              <a:t>。</a:t>
            </a:r>
            <a:endParaRPr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zh-CN" altLang="en-US" sz="3200" b="1" dirty="0" smtClean="0">
              <a:solidFill>
                <a:schemeClr val="tx1"/>
              </a:solidFill>
              <a:ea typeface="宋体" panose="02010600030101010101" pitchFamily="2" charset="-122"/>
              <a:sym typeface="+mn-ea"/>
            </a:endParaRPr>
          </a:p>
        </p:txBody>
      </p:sp>
    </p:spTree>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质量分析：技术质量</a:t>
            </a:r>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方面</a:t>
            </a:r>
            <a:endParaRPr lang="en-US" altLang="zh-CN"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701665"/>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fontScale="90000"/>
          </a:bodyPr>
          <a:lstStyle/>
          <a:p>
            <a:pPr marL="0" indent="0" latinLnBrk="0">
              <a:lnSpc>
                <a:spcPts val="5000"/>
              </a:lnSpc>
              <a:spcBef>
                <a:spcPts val="0"/>
              </a:spcBef>
              <a:buNone/>
            </a:pPr>
            <a:r>
              <a:rPr lang="zh-CN" altLang="en-US" sz="3200" b="1" dirty="0" smtClean="0">
                <a:solidFill>
                  <a:srgbClr val="FF0000"/>
                </a:solidFill>
                <a:ea typeface="宋体" panose="02010600030101010101" pitchFamily="2" charset="-122"/>
                <a:sym typeface="+mn-ea"/>
              </a:rPr>
              <a:t>违反规范</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应</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字条款</a:t>
            </a:r>
            <a:r>
              <a:rPr lang="zh-CN" altLang="en-US" sz="3200" b="1" dirty="0" smtClean="0">
                <a:solidFill>
                  <a:srgbClr val="FF0000"/>
                </a:solidFill>
                <a:ea typeface="宋体" panose="02010600030101010101" pitchFamily="2" charset="-122"/>
                <a:sym typeface="+mn-ea"/>
              </a:rPr>
              <a:t>的情况：</a:t>
            </a:r>
            <a:endParaRPr lang="zh-CN" altLang="en-US" sz="3200" b="1" dirty="0" smtClean="0">
              <a:solidFill>
                <a:srgbClr val="FF0000"/>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公建类：</a:t>
            </a:r>
            <a:endParaRPr lang="zh-CN" altLang="en-US" sz="32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chemeClr val="tx1"/>
                </a:solidFill>
                <a:ea typeface="宋体" panose="02010600030101010101" pitchFamily="2" charset="-122"/>
                <a:sym typeface="+mn-ea"/>
              </a:rPr>
              <a:t>23  消防线路与非消防线路共井敷设，消防线路未按要求采用矿物绝缘类不燃性电缆</a:t>
            </a:r>
            <a:r>
              <a:rPr lang="en-US" altLang="zh-CN" sz="3200" b="1" dirty="0" smtClean="0">
                <a:solidFill>
                  <a:schemeClr val="tx1"/>
                </a:solidFill>
                <a:ea typeface="宋体" panose="02010600030101010101" pitchFamily="2" charset="-122"/>
                <a:sym typeface="+mn-ea"/>
              </a:rPr>
              <a:t>违反</a:t>
            </a:r>
            <a:r>
              <a:rPr lang="zh-CN" altLang="en-US" sz="3200" b="1" dirty="0" smtClean="0">
                <a:solidFill>
                  <a:schemeClr val="tx1"/>
                </a:solidFill>
                <a:ea typeface="宋体" panose="02010600030101010101" pitchFamily="2" charset="-122"/>
                <a:sym typeface="+mn-ea"/>
              </a:rPr>
              <a:t>《建筑设计防火规范》</a:t>
            </a:r>
            <a:r>
              <a:rPr lang="en-US" altLang="zh-CN" sz="3200" b="1" dirty="0" smtClean="0">
                <a:solidFill>
                  <a:schemeClr val="tx1"/>
                </a:solidFill>
                <a:ea typeface="宋体" panose="02010600030101010101" pitchFamily="2" charset="-122"/>
                <a:sym typeface="+mn-ea"/>
              </a:rPr>
              <a:t>GB50016-2014(2018</a:t>
            </a:r>
            <a:r>
              <a:rPr lang="zh-CN" altLang="en-US" sz="3200" b="1" dirty="0" smtClean="0">
                <a:solidFill>
                  <a:schemeClr val="tx1"/>
                </a:solidFill>
                <a:ea typeface="宋体" panose="02010600030101010101" pitchFamily="2" charset="-122"/>
                <a:sym typeface="+mn-ea"/>
              </a:rPr>
              <a:t>版）中第</a:t>
            </a:r>
            <a:r>
              <a:rPr lang="en-US" altLang="zh-CN" sz="3200" b="1" dirty="0" smtClean="0">
                <a:solidFill>
                  <a:schemeClr val="tx1"/>
                </a:solidFill>
                <a:ea typeface="宋体" panose="02010600030101010101" pitchFamily="2" charset="-122"/>
                <a:sym typeface="+mn-ea"/>
              </a:rPr>
              <a:t>10.1.10-3</a:t>
            </a:r>
            <a:r>
              <a:rPr lang="zh-CN" altLang="en-US" sz="3200" b="1" dirty="0" smtClean="0">
                <a:solidFill>
                  <a:schemeClr val="tx1"/>
                </a:solidFill>
                <a:ea typeface="宋体" panose="02010600030101010101" pitchFamily="2" charset="-122"/>
                <a:sym typeface="+mn-ea"/>
              </a:rPr>
              <a:t>条的规定</a:t>
            </a:r>
            <a:endParaRPr lang="en-US" altLang="zh-CN" sz="32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chemeClr val="tx1"/>
                </a:solidFill>
                <a:ea typeface="宋体" panose="02010600030101010101" pitchFamily="2" charset="-122"/>
                <a:sym typeface="+mn-ea"/>
              </a:rPr>
              <a:t>24  封闭楼梯间、防烟楼梯间竖向疏散区域的应急照明灯具配电回路未按要求设置独立的配电回路</a:t>
            </a:r>
            <a:r>
              <a:rPr lang="zh-CN" altLang="en-US" sz="3200" b="1" dirty="0" smtClean="0">
                <a:solidFill>
                  <a:schemeClr val="tx1"/>
                </a:solidFill>
                <a:ea typeface="宋体" panose="02010600030101010101" pitchFamily="2" charset="-122"/>
                <a:sym typeface="+mn-ea"/>
              </a:rPr>
              <a:t>，</a:t>
            </a:r>
            <a:endParaRPr lang="en-US" altLang="zh-CN" sz="32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chemeClr val="tx1"/>
                </a:solidFill>
                <a:ea typeface="宋体" panose="02010600030101010101" pitchFamily="2" charset="-122"/>
                <a:sym typeface="+mn-ea"/>
              </a:rPr>
              <a:t>违反《消防应急照明和疏散指示系统技术标准》GB51309-2018中第3.</a:t>
            </a:r>
            <a:r>
              <a:rPr lang="en-US" sz="3200" b="1" dirty="0" smtClean="0">
                <a:solidFill>
                  <a:schemeClr val="tx1"/>
                </a:solidFill>
                <a:ea typeface="宋体" panose="02010600030101010101" pitchFamily="2" charset="-122"/>
                <a:sym typeface="+mn-ea"/>
              </a:rPr>
              <a:t>3.4</a:t>
            </a:r>
            <a:r>
              <a:rPr lang="zh-CN" altLang="en-US" sz="3200" b="1" dirty="0" smtClean="0">
                <a:solidFill>
                  <a:schemeClr val="tx1"/>
                </a:solidFill>
                <a:ea typeface="宋体" panose="02010600030101010101" pitchFamily="2" charset="-122"/>
                <a:sym typeface="+mn-ea"/>
              </a:rPr>
              <a:t>条规定。</a:t>
            </a: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zh-CN" altLang="en-US" sz="3200" b="1" dirty="0" smtClean="0">
              <a:solidFill>
                <a:schemeClr val="tx1"/>
              </a:solidFill>
              <a:ea typeface="宋体" panose="02010600030101010101" pitchFamily="2" charset="-122"/>
              <a:sym typeface="+mn-ea"/>
            </a:endParaRPr>
          </a:p>
        </p:txBody>
      </p:sp>
    </p:spTree>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质量分析：技术质量</a:t>
            </a:r>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方面</a:t>
            </a:r>
            <a:endParaRPr lang="en-US" altLang="zh-CN"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701665"/>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a:bodyPr>
          <a:lstStyle/>
          <a:p>
            <a:pPr marL="0" indent="0" latinLnBrk="0">
              <a:lnSpc>
                <a:spcPts val="5000"/>
              </a:lnSpc>
              <a:spcBef>
                <a:spcPts val="0"/>
              </a:spcBef>
              <a:buNone/>
            </a:pPr>
            <a:r>
              <a:rPr lang="zh-CN" altLang="en-US" sz="3200" b="1" dirty="0" smtClean="0">
                <a:solidFill>
                  <a:srgbClr val="FF0000"/>
                </a:solidFill>
                <a:ea typeface="宋体" panose="02010600030101010101" pitchFamily="2" charset="-122"/>
                <a:sym typeface="+mn-ea"/>
              </a:rPr>
              <a:t>违反规范</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应</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字条款</a:t>
            </a:r>
            <a:r>
              <a:rPr lang="zh-CN" altLang="en-US" sz="3200" b="1" dirty="0" smtClean="0">
                <a:solidFill>
                  <a:srgbClr val="FF0000"/>
                </a:solidFill>
                <a:ea typeface="宋体" panose="02010600030101010101" pitchFamily="2" charset="-122"/>
                <a:sym typeface="+mn-ea"/>
              </a:rPr>
              <a:t>的情况：</a:t>
            </a:r>
            <a:endParaRPr lang="zh-CN" altLang="en-US" sz="3200" b="1" dirty="0" smtClean="0">
              <a:solidFill>
                <a:srgbClr val="FF0000"/>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居住类：</a:t>
            </a:r>
            <a:endParaRPr lang="zh-CN" altLang="en-US" sz="32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chemeClr val="tx1"/>
                </a:solidFill>
                <a:ea typeface="宋体" panose="02010600030101010101" pitchFamily="2" charset="-122"/>
                <a:sym typeface="+mn-ea"/>
              </a:rPr>
              <a:t>1</a:t>
            </a:r>
            <a:r>
              <a:rPr lang="en-US" altLang="zh-CN" sz="3200" b="1" dirty="0" smtClean="0">
                <a:solidFill>
                  <a:srgbClr val="FFFF00"/>
                </a:solidFill>
                <a:ea typeface="宋体" panose="02010600030101010101" pitchFamily="2" charset="-122"/>
                <a:sym typeface="+mn-ea"/>
              </a:rPr>
              <a:t>  </a:t>
            </a:r>
            <a:r>
              <a:rPr lang="zh-CN" altLang="en-US" sz="3200" b="1" dirty="0" smtClean="0">
                <a:solidFill>
                  <a:schemeClr val="tx1"/>
                </a:solidFill>
                <a:ea typeface="宋体" panose="02010600030101010101" pitchFamily="2" charset="-122"/>
                <a:sym typeface="+mn-ea"/>
              </a:rPr>
              <a:t>卫生间淋浴区1区上空设置灯具，违反《住宅建筑电气设计规范》</a:t>
            </a:r>
            <a:r>
              <a:rPr lang="en-US" altLang="zh-CN" sz="3200" b="1" dirty="0" smtClean="0">
                <a:solidFill>
                  <a:schemeClr val="tx1"/>
                </a:solidFill>
                <a:ea typeface="宋体" panose="02010600030101010101" pitchFamily="2" charset="-122"/>
                <a:sym typeface="+mn-ea"/>
              </a:rPr>
              <a:t>JGJ241-2011</a:t>
            </a:r>
            <a:r>
              <a:rPr lang="zh-CN" altLang="en-US" sz="3200" b="1" dirty="0" smtClean="0">
                <a:solidFill>
                  <a:schemeClr val="tx1"/>
                </a:solidFill>
                <a:ea typeface="宋体" panose="02010600030101010101" pitchFamily="2" charset="-122"/>
                <a:sym typeface="+mn-ea"/>
              </a:rPr>
              <a:t>中第</a:t>
            </a:r>
            <a:r>
              <a:rPr lang="en-US" altLang="zh-CN" sz="3200" b="1" dirty="0" smtClean="0">
                <a:solidFill>
                  <a:schemeClr val="tx1"/>
                </a:solidFill>
                <a:ea typeface="宋体" panose="02010600030101010101" pitchFamily="2" charset="-122"/>
                <a:sym typeface="+mn-ea"/>
              </a:rPr>
              <a:t>9.4.4</a:t>
            </a:r>
            <a:r>
              <a:rPr lang="zh-CN" altLang="en-US" sz="3200" b="1" dirty="0" smtClean="0">
                <a:solidFill>
                  <a:schemeClr val="tx1"/>
                </a:solidFill>
                <a:ea typeface="宋体" panose="02010600030101010101" pitchFamily="2" charset="-122"/>
                <a:sym typeface="+mn-ea"/>
              </a:rPr>
              <a:t>条规定。</a:t>
            </a: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chemeClr val="tx1"/>
                </a:solidFill>
                <a:ea typeface="宋体" panose="02010600030101010101" pitchFamily="2" charset="-122"/>
                <a:sym typeface="+mn-ea"/>
              </a:rPr>
              <a:t>2 </a:t>
            </a:r>
            <a:r>
              <a:rPr lang="zh-CN" altLang="en-US" sz="3200" b="1" dirty="0" smtClean="0">
                <a:solidFill>
                  <a:schemeClr val="tx1"/>
                </a:solidFill>
                <a:ea typeface="宋体" panose="02010600030101010101" pitchFamily="2" charset="-122"/>
                <a:sym typeface="+mn-ea"/>
              </a:rPr>
              <a:t>卫生间内的洗衣机插座设于</a:t>
            </a:r>
            <a:r>
              <a:rPr lang="en-US" altLang="zh-CN" sz="3200" b="1" dirty="0" smtClean="0">
                <a:solidFill>
                  <a:schemeClr val="tx1"/>
                </a:solidFill>
                <a:ea typeface="宋体" panose="02010600030101010101" pitchFamily="2" charset="-122"/>
                <a:sym typeface="+mn-ea"/>
              </a:rPr>
              <a:t>1</a:t>
            </a:r>
            <a:r>
              <a:rPr lang="zh-CN" altLang="en-US" sz="3200" b="1" dirty="0" smtClean="0">
                <a:solidFill>
                  <a:schemeClr val="tx1"/>
                </a:solidFill>
                <a:ea typeface="宋体" panose="02010600030101010101" pitchFamily="2" charset="-122"/>
                <a:sym typeface="+mn-ea"/>
              </a:rPr>
              <a:t>区之内，</a:t>
            </a:r>
            <a:r>
              <a:rPr lang="zh-CN" altLang="en-US" sz="3200" b="1" dirty="0" smtClean="0">
                <a:solidFill>
                  <a:schemeClr val="tx1"/>
                </a:solidFill>
                <a:ea typeface="宋体" panose="02010600030101010101" pitchFamily="2" charset="-122"/>
                <a:sym typeface="+mn-ea"/>
              </a:rPr>
              <a:t>违反《住宅建筑电气设计规范》</a:t>
            </a:r>
            <a:r>
              <a:rPr lang="en-US" altLang="zh-CN" sz="3200" b="1" dirty="0" smtClean="0">
                <a:solidFill>
                  <a:schemeClr val="tx1"/>
                </a:solidFill>
                <a:ea typeface="宋体" panose="02010600030101010101" pitchFamily="2" charset="-122"/>
                <a:sym typeface="+mn-ea"/>
              </a:rPr>
              <a:t>JGJ241-2011</a:t>
            </a:r>
            <a:r>
              <a:rPr lang="zh-CN" altLang="en-US" sz="3200" b="1" dirty="0" smtClean="0">
                <a:solidFill>
                  <a:schemeClr val="tx1"/>
                </a:solidFill>
                <a:ea typeface="宋体" panose="02010600030101010101" pitchFamily="2" charset="-122"/>
                <a:sym typeface="+mn-ea"/>
              </a:rPr>
              <a:t>中第</a:t>
            </a:r>
            <a:r>
              <a:rPr lang="en-US" altLang="zh-CN" sz="3200" b="1" dirty="0" smtClean="0">
                <a:solidFill>
                  <a:schemeClr val="tx1"/>
                </a:solidFill>
                <a:ea typeface="宋体" panose="02010600030101010101" pitchFamily="2" charset="-122"/>
                <a:sym typeface="+mn-ea"/>
              </a:rPr>
              <a:t>8.5.6</a:t>
            </a:r>
            <a:r>
              <a:rPr lang="zh-CN" altLang="en-US" sz="3200" b="1" dirty="0" smtClean="0">
                <a:solidFill>
                  <a:schemeClr val="tx1"/>
                </a:solidFill>
                <a:ea typeface="宋体" panose="02010600030101010101" pitchFamily="2" charset="-122"/>
                <a:sym typeface="+mn-ea"/>
              </a:rPr>
              <a:t>条规定。</a:t>
            </a: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zh-CN" altLang="en-US" sz="3200" b="1" dirty="0" smtClean="0">
              <a:solidFill>
                <a:schemeClr val="tx1"/>
              </a:solidFill>
              <a:ea typeface="宋体" panose="02010600030101010101" pitchFamily="2" charset="-122"/>
              <a:sym typeface="+mn-ea"/>
            </a:endParaRPr>
          </a:p>
          <a:p>
            <a:pPr marL="0" indent="0" algn="l" latinLnBrk="0">
              <a:lnSpc>
                <a:spcPts val="4500"/>
              </a:lnSpc>
              <a:spcBef>
                <a:spcPts val="0"/>
              </a:spcBef>
              <a:buNone/>
            </a:pPr>
            <a:endParaRPr lang="en-US" altLang="zh-CN" sz="28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zh-CN" altLang="en-US" sz="28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en-US" altLang="zh-CN" sz="2800" b="1" dirty="0" smtClean="0">
              <a:solidFill>
                <a:schemeClr val="tx1"/>
              </a:solidFill>
              <a:ea typeface="宋体" panose="02010600030101010101" pitchFamily="2" charset="-122"/>
              <a:sym typeface="+mn-ea"/>
            </a:endParaRPr>
          </a:p>
        </p:txBody>
      </p:sp>
    </p:spTree>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质量分析：技术质量</a:t>
            </a:r>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方面</a:t>
            </a:r>
            <a:endParaRPr lang="en-US" altLang="zh-CN"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701665"/>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a:bodyPr>
          <a:lstStyle/>
          <a:p>
            <a:pPr marL="0" indent="0" latinLnBrk="0">
              <a:lnSpc>
                <a:spcPts val="5000"/>
              </a:lnSpc>
              <a:spcBef>
                <a:spcPts val="0"/>
              </a:spcBef>
              <a:buNone/>
            </a:pPr>
            <a:r>
              <a:rPr lang="zh-CN" altLang="en-US" sz="3200" b="1" dirty="0" smtClean="0">
                <a:solidFill>
                  <a:srgbClr val="FF0000"/>
                </a:solidFill>
                <a:ea typeface="宋体" panose="02010600030101010101" pitchFamily="2" charset="-122"/>
                <a:sym typeface="+mn-ea"/>
              </a:rPr>
              <a:t>违反规范</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应</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字条款</a:t>
            </a:r>
            <a:r>
              <a:rPr lang="zh-CN" altLang="en-US" sz="3200" b="1" dirty="0" smtClean="0">
                <a:solidFill>
                  <a:srgbClr val="FF0000"/>
                </a:solidFill>
                <a:ea typeface="宋体" panose="02010600030101010101" pitchFamily="2" charset="-122"/>
                <a:sym typeface="+mn-ea"/>
              </a:rPr>
              <a:t>的情况：</a:t>
            </a:r>
            <a:endParaRPr lang="zh-CN" altLang="en-US" sz="3200" b="1" dirty="0" smtClean="0">
              <a:solidFill>
                <a:srgbClr val="FF0000"/>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居住类：</a:t>
            </a:r>
            <a:endParaRPr lang="zh-CN" altLang="en-US" sz="32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chemeClr val="tx1"/>
                </a:solidFill>
                <a:ea typeface="宋体" panose="02010600030101010101" pitchFamily="2" charset="-122"/>
                <a:sym typeface="+mn-ea"/>
              </a:rPr>
              <a:t>3</a:t>
            </a:r>
            <a:r>
              <a:rPr lang="en-US" altLang="zh-CN" sz="3200" b="1" dirty="0" smtClean="0">
                <a:solidFill>
                  <a:srgbClr val="FFFF00"/>
                </a:solidFill>
                <a:ea typeface="宋体" panose="02010600030101010101" pitchFamily="2" charset="-122"/>
                <a:sym typeface="+mn-ea"/>
              </a:rPr>
              <a:t>  </a:t>
            </a:r>
            <a:r>
              <a:rPr lang="zh-CN" altLang="en-US" sz="3200" b="1" dirty="0" smtClean="0">
                <a:solidFill>
                  <a:schemeClr val="tx1"/>
                </a:solidFill>
                <a:ea typeface="宋体" panose="02010600030101010101" pitchFamily="2" charset="-122"/>
                <a:sym typeface="+mn-ea"/>
              </a:rPr>
              <a:t>供给带</a:t>
            </a:r>
            <a:r>
              <a:rPr lang="zh-CN" altLang="en-US" sz="3200" b="1" dirty="0" smtClean="0">
                <a:solidFill>
                  <a:schemeClr val="tx1"/>
                </a:solidFill>
                <a:ea typeface="宋体" panose="02010600030101010101" pitchFamily="2" charset="-122"/>
                <a:sym typeface="+mn-ea"/>
              </a:rPr>
              <a:t>淋浴功能</a:t>
            </a:r>
            <a:r>
              <a:rPr lang="zh-CN" altLang="en-US" sz="3200" b="1" dirty="0" smtClean="0">
                <a:solidFill>
                  <a:schemeClr val="tx1"/>
                </a:solidFill>
                <a:ea typeface="宋体" panose="02010600030101010101" pitchFamily="2" charset="-122"/>
                <a:sym typeface="+mn-ea"/>
              </a:rPr>
              <a:t>卫生间照明回路未加设剩余电流保护装置，</a:t>
            </a:r>
            <a:r>
              <a:rPr lang="zh-CN" altLang="en-US" sz="3200" b="1" dirty="0" smtClean="0">
                <a:solidFill>
                  <a:schemeClr val="tx1"/>
                </a:solidFill>
                <a:ea typeface="宋体" panose="02010600030101010101" pitchFamily="2" charset="-122"/>
                <a:sym typeface="+mn-ea"/>
              </a:rPr>
              <a:t>违反《民用建筑电气设计规范》</a:t>
            </a:r>
            <a:r>
              <a:rPr lang="en-US" altLang="zh-CN" sz="3200" b="1" dirty="0" smtClean="0">
                <a:solidFill>
                  <a:schemeClr val="tx1"/>
                </a:solidFill>
                <a:ea typeface="宋体" panose="02010600030101010101" pitchFamily="2" charset="-122"/>
                <a:sym typeface="+mn-ea"/>
              </a:rPr>
              <a:t>JGJ16-2008</a:t>
            </a:r>
            <a:r>
              <a:rPr lang="zh-CN" altLang="en-US" sz="3200" b="1" dirty="0" smtClean="0">
                <a:solidFill>
                  <a:schemeClr val="tx1"/>
                </a:solidFill>
                <a:ea typeface="宋体" panose="02010600030101010101" pitchFamily="2" charset="-122"/>
                <a:sym typeface="+mn-ea"/>
              </a:rPr>
              <a:t>中第</a:t>
            </a:r>
            <a:r>
              <a:rPr lang="en-US" altLang="zh-CN" sz="3200" b="1" dirty="0" smtClean="0">
                <a:solidFill>
                  <a:schemeClr val="tx1"/>
                </a:solidFill>
                <a:ea typeface="宋体" panose="02010600030101010101" pitchFamily="2" charset="-122"/>
                <a:sym typeface="+mn-ea"/>
              </a:rPr>
              <a:t>7.7.10</a:t>
            </a:r>
            <a:r>
              <a:rPr lang="en-US" altLang="zh-CN" sz="3200" b="1" dirty="0" smtClean="0">
                <a:solidFill>
                  <a:schemeClr val="tx1"/>
                </a:solidFill>
                <a:ea typeface="宋体" panose="02010600030101010101" pitchFamily="2" charset="-122"/>
                <a:sym typeface="+mn-ea"/>
              </a:rPr>
              <a:t>款</a:t>
            </a:r>
            <a:r>
              <a:rPr lang="zh-CN" altLang="en-US" sz="3200" b="1" dirty="0" smtClean="0">
                <a:solidFill>
                  <a:schemeClr val="tx1"/>
                </a:solidFill>
                <a:ea typeface="宋体" panose="02010600030101010101" pitchFamily="2" charset="-122"/>
                <a:sym typeface="+mn-ea"/>
              </a:rPr>
              <a:t>规定</a:t>
            </a:r>
            <a:r>
              <a:rPr lang="zh-CN" altLang="en-US" sz="3200" b="1" dirty="0" smtClean="0">
                <a:solidFill>
                  <a:schemeClr val="tx1"/>
                </a:solidFill>
                <a:ea typeface="宋体" panose="02010600030101010101" pitchFamily="2" charset="-122"/>
                <a:sym typeface="+mn-ea"/>
              </a:rPr>
              <a:t>。</a:t>
            </a: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chemeClr val="tx1"/>
                </a:solidFill>
                <a:ea typeface="宋体" panose="02010600030101010101" pitchFamily="2" charset="-122"/>
                <a:sym typeface="+mn-ea"/>
              </a:rPr>
              <a:t>4  </a:t>
            </a:r>
            <a:r>
              <a:rPr lang="zh-CN" altLang="en-US" sz="3200" b="1" dirty="0" smtClean="0">
                <a:solidFill>
                  <a:schemeClr val="tx1"/>
                </a:solidFill>
                <a:ea typeface="宋体" panose="02010600030101010101" pitchFamily="2" charset="-122"/>
                <a:sym typeface="+mn-ea"/>
              </a:rPr>
              <a:t>室外低压入户进线重复接地未设计，违反《民用建筑电气设计规范》</a:t>
            </a:r>
            <a:r>
              <a:rPr lang="en-US" altLang="zh-CN" sz="3200" b="1" dirty="0" smtClean="0">
                <a:solidFill>
                  <a:schemeClr val="tx1"/>
                </a:solidFill>
                <a:ea typeface="宋体" panose="02010600030101010101" pitchFamily="2" charset="-122"/>
                <a:sym typeface="+mn-ea"/>
              </a:rPr>
              <a:t>JGJ16-2008</a:t>
            </a:r>
            <a:r>
              <a:rPr lang="zh-CN" altLang="en-US" sz="3200" b="1" dirty="0" smtClean="0">
                <a:solidFill>
                  <a:schemeClr val="tx1"/>
                </a:solidFill>
                <a:ea typeface="宋体" panose="02010600030101010101" pitchFamily="2" charset="-122"/>
                <a:sym typeface="+mn-ea"/>
              </a:rPr>
              <a:t>中第</a:t>
            </a:r>
            <a:r>
              <a:rPr lang="en-US" altLang="zh-CN" sz="3200" b="1" dirty="0" smtClean="0">
                <a:solidFill>
                  <a:schemeClr val="tx1"/>
                </a:solidFill>
                <a:ea typeface="宋体" panose="02010600030101010101" pitchFamily="2" charset="-122"/>
                <a:sym typeface="+mn-ea"/>
              </a:rPr>
              <a:t>12.4.3</a:t>
            </a:r>
            <a:r>
              <a:rPr lang="zh-CN" altLang="en-US" sz="3200" b="1" dirty="0" smtClean="0">
                <a:solidFill>
                  <a:schemeClr val="tx1"/>
                </a:solidFill>
                <a:ea typeface="宋体" panose="02010600030101010101" pitchFamily="2" charset="-122"/>
                <a:sym typeface="+mn-ea"/>
              </a:rPr>
              <a:t>条规定。</a:t>
            </a: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zh-CN" altLang="en-US" sz="3200" b="1" dirty="0" smtClean="0">
              <a:solidFill>
                <a:schemeClr val="tx1"/>
              </a:solidFill>
              <a:ea typeface="宋体" panose="02010600030101010101" pitchFamily="2" charset="-122"/>
              <a:sym typeface="+mn-ea"/>
            </a:endParaRPr>
          </a:p>
          <a:p>
            <a:pPr marL="0" indent="0" algn="l" latinLnBrk="0">
              <a:lnSpc>
                <a:spcPts val="4500"/>
              </a:lnSpc>
              <a:spcBef>
                <a:spcPts val="0"/>
              </a:spcBef>
              <a:buNone/>
            </a:pPr>
            <a:endParaRPr lang="en-US" altLang="zh-CN" sz="28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zh-CN" altLang="en-US" sz="28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en-US" altLang="zh-CN" sz="2800" b="1" dirty="0" smtClean="0">
              <a:solidFill>
                <a:schemeClr val="tx1"/>
              </a:solidFill>
              <a:ea typeface="宋体" panose="02010600030101010101" pitchFamily="2" charset="-122"/>
              <a:sym typeface="+mn-ea"/>
            </a:endParaRPr>
          </a:p>
        </p:txBody>
      </p:sp>
    </p:spTree>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质量分析：技术质量</a:t>
            </a:r>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方面</a:t>
            </a:r>
            <a:endParaRPr lang="en-US" altLang="zh-CN"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701665"/>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a:bodyPr>
          <a:lstStyle/>
          <a:p>
            <a:pPr marL="0" indent="0" latinLnBrk="0">
              <a:lnSpc>
                <a:spcPts val="5000"/>
              </a:lnSpc>
              <a:spcBef>
                <a:spcPts val="0"/>
              </a:spcBef>
              <a:buNone/>
            </a:pPr>
            <a:r>
              <a:rPr lang="zh-CN" altLang="en-US" sz="3200" b="1" dirty="0" smtClean="0">
                <a:solidFill>
                  <a:srgbClr val="FF0000"/>
                </a:solidFill>
                <a:ea typeface="宋体" panose="02010600030101010101" pitchFamily="2" charset="-122"/>
                <a:sym typeface="+mn-ea"/>
              </a:rPr>
              <a:t>违反规范</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应</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字条款</a:t>
            </a:r>
            <a:r>
              <a:rPr lang="zh-CN" altLang="en-US" sz="3200" b="1" dirty="0" smtClean="0">
                <a:solidFill>
                  <a:srgbClr val="FF0000"/>
                </a:solidFill>
                <a:ea typeface="宋体" panose="02010600030101010101" pitchFamily="2" charset="-122"/>
                <a:sym typeface="+mn-ea"/>
              </a:rPr>
              <a:t>的情况：</a:t>
            </a:r>
            <a:endParaRPr lang="zh-CN" altLang="en-US" sz="3200" b="1" dirty="0" smtClean="0">
              <a:solidFill>
                <a:srgbClr val="FF0000"/>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居住类：</a:t>
            </a:r>
            <a:r>
              <a:rPr lang="en-US" altLang="zh-CN" sz="3200" b="1" dirty="0" smtClean="0">
                <a:solidFill>
                  <a:srgbClr val="FFFF00"/>
                </a:solidFill>
                <a:ea typeface="宋体" panose="02010600030101010101" pitchFamily="2" charset="-122"/>
                <a:sym typeface="+mn-ea"/>
              </a:rPr>
              <a:t> </a:t>
            </a: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chemeClr val="tx1"/>
                </a:solidFill>
                <a:ea typeface="宋体" panose="02010600030101010101" pitchFamily="2" charset="-122"/>
                <a:sym typeface="+mn-ea"/>
              </a:rPr>
              <a:t>5  </a:t>
            </a:r>
            <a:r>
              <a:rPr lang="zh-CN" altLang="en-US" sz="3200" b="1" dirty="0" smtClean="0">
                <a:solidFill>
                  <a:schemeClr val="tx1"/>
                </a:solidFill>
                <a:ea typeface="宋体" panose="02010600030101010101" pitchFamily="2" charset="-122"/>
                <a:sym typeface="+mn-ea"/>
              </a:rPr>
              <a:t>航空障碍照明设计建筑物最高点未设置灯具，</a:t>
            </a:r>
            <a:r>
              <a:rPr lang="zh-CN" altLang="en-US" sz="3200" b="1" dirty="0" smtClean="0">
                <a:solidFill>
                  <a:schemeClr val="tx1"/>
                </a:solidFill>
                <a:ea typeface="宋体" panose="02010600030101010101" pitchFamily="2" charset="-122"/>
                <a:sym typeface="+mn-ea"/>
              </a:rPr>
              <a:t>违反《民用建筑电气设计规范》</a:t>
            </a:r>
            <a:r>
              <a:rPr lang="en-US" altLang="zh-CN" sz="3200" b="1" dirty="0" smtClean="0">
                <a:solidFill>
                  <a:schemeClr val="tx1"/>
                </a:solidFill>
                <a:ea typeface="宋体" panose="02010600030101010101" pitchFamily="2" charset="-122"/>
                <a:sym typeface="+mn-ea"/>
              </a:rPr>
              <a:t>JGJ16-2008</a:t>
            </a:r>
            <a:r>
              <a:rPr lang="zh-CN" altLang="en-US" sz="3200" b="1" dirty="0" smtClean="0">
                <a:solidFill>
                  <a:schemeClr val="tx1"/>
                </a:solidFill>
                <a:ea typeface="宋体" panose="02010600030101010101" pitchFamily="2" charset="-122"/>
                <a:sym typeface="+mn-ea"/>
              </a:rPr>
              <a:t>中第</a:t>
            </a:r>
            <a:r>
              <a:rPr lang="en-US" altLang="zh-CN" sz="3200" b="1" dirty="0" smtClean="0">
                <a:solidFill>
                  <a:schemeClr val="tx1"/>
                </a:solidFill>
                <a:ea typeface="宋体" panose="02010600030101010101" pitchFamily="2" charset="-122"/>
                <a:sym typeface="+mn-ea"/>
              </a:rPr>
              <a:t>10.3.5-1款</a:t>
            </a:r>
            <a:r>
              <a:rPr lang="zh-CN" altLang="en-US" sz="3200" b="1" dirty="0" smtClean="0">
                <a:solidFill>
                  <a:schemeClr val="tx1"/>
                </a:solidFill>
                <a:ea typeface="宋体" panose="02010600030101010101" pitchFamily="2" charset="-122"/>
                <a:sym typeface="+mn-ea"/>
              </a:rPr>
              <a:t>规定。</a:t>
            </a: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chemeClr val="tx1"/>
                </a:solidFill>
                <a:ea typeface="宋体" panose="02010600030101010101" pitchFamily="2" charset="-122"/>
                <a:sym typeface="+mn-ea"/>
              </a:rPr>
              <a:t>6 </a:t>
            </a:r>
            <a:r>
              <a:rPr lang="zh-CN" altLang="en-US" sz="3200" b="1" dirty="0" smtClean="0">
                <a:solidFill>
                  <a:schemeClr val="tx1"/>
                </a:solidFill>
                <a:ea typeface="宋体" panose="02010600030101010101" pitchFamily="2" charset="-122"/>
                <a:sym typeface="+mn-ea"/>
              </a:rPr>
              <a:t>低压进户总箱内的</a:t>
            </a:r>
            <a:r>
              <a:rPr lang="en-US" altLang="zh-CN" sz="3200" b="1" dirty="0" smtClean="0">
                <a:solidFill>
                  <a:schemeClr val="tx1"/>
                </a:solidFill>
                <a:ea typeface="宋体" panose="02010600030101010101" pitchFamily="2" charset="-122"/>
                <a:sym typeface="+mn-ea"/>
              </a:rPr>
              <a:t>SPD</a:t>
            </a:r>
            <a:r>
              <a:rPr lang="zh-CN" altLang="en-US" sz="3200" b="1" dirty="0" smtClean="0">
                <a:solidFill>
                  <a:schemeClr val="tx1"/>
                </a:solidFill>
                <a:ea typeface="宋体" panose="02010600030101010101" pitchFamily="2" charset="-122"/>
                <a:sym typeface="+mn-ea"/>
              </a:rPr>
              <a:t>未采用I类试验的产品，</a:t>
            </a:r>
            <a:r>
              <a:rPr lang="en-US" altLang="zh-CN" sz="3200" b="1" dirty="0" smtClean="0">
                <a:solidFill>
                  <a:schemeClr val="tx1"/>
                </a:solidFill>
                <a:ea typeface="宋体" panose="02010600030101010101" pitchFamily="2" charset="-122"/>
                <a:sym typeface="+mn-ea"/>
              </a:rPr>
              <a:t>违反</a:t>
            </a:r>
            <a:r>
              <a:rPr lang="zh-CN" altLang="en-US" sz="3200" b="1" dirty="0" smtClean="0">
                <a:solidFill>
                  <a:schemeClr val="tx1"/>
                </a:solidFill>
                <a:ea typeface="宋体" panose="02010600030101010101" pitchFamily="2" charset="-122"/>
                <a:sym typeface="+mn-ea"/>
              </a:rPr>
              <a:t>《建筑物防雷设计规范》</a:t>
            </a:r>
            <a:r>
              <a:rPr lang="en-US" altLang="zh-CN" sz="3200" b="1" dirty="0" smtClean="0">
                <a:solidFill>
                  <a:schemeClr val="tx1"/>
                </a:solidFill>
                <a:ea typeface="宋体" panose="02010600030101010101" pitchFamily="2" charset="-122"/>
                <a:sym typeface="+mn-ea"/>
              </a:rPr>
              <a:t>GB50057-2010</a:t>
            </a:r>
            <a:r>
              <a:rPr lang="zh-CN" altLang="en-US" sz="3200" b="1" dirty="0" smtClean="0">
                <a:solidFill>
                  <a:schemeClr val="tx1"/>
                </a:solidFill>
                <a:ea typeface="宋体" panose="02010600030101010101" pitchFamily="2" charset="-122"/>
                <a:sym typeface="+mn-ea"/>
              </a:rPr>
              <a:t>中第</a:t>
            </a:r>
            <a:r>
              <a:rPr lang="en-US" altLang="zh-CN" sz="3200" b="1" dirty="0" smtClean="0">
                <a:solidFill>
                  <a:schemeClr val="tx1"/>
                </a:solidFill>
                <a:ea typeface="宋体" panose="02010600030101010101" pitchFamily="2" charset="-122"/>
                <a:sym typeface="+mn-ea"/>
              </a:rPr>
              <a:t>4.4.7</a:t>
            </a:r>
            <a:r>
              <a:rPr lang="zh-CN" altLang="en-US" sz="3200" b="1" dirty="0" smtClean="0">
                <a:solidFill>
                  <a:schemeClr val="tx1"/>
                </a:solidFill>
                <a:ea typeface="宋体" panose="02010600030101010101" pitchFamily="2" charset="-122"/>
                <a:sym typeface="+mn-ea"/>
              </a:rPr>
              <a:t>条的规定</a:t>
            </a:r>
            <a:r>
              <a:rPr lang="en-US" altLang="zh-CN" sz="3200" b="1" dirty="0" smtClean="0">
                <a:solidFill>
                  <a:schemeClr val="tx1"/>
                </a:solidFill>
                <a:ea typeface="宋体" panose="02010600030101010101" pitchFamily="2" charset="-122"/>
                <a:sym typeface="+mn-ea"/>
              </a:rPr>
              <a:t>。</a:t>
            </a: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zh-CN" altLang="en-US" sz="3200" b="1" dirty="0" smtClean="0">
              <a:solidFill>
                <a:schemeClr val="tx1"/>
              </a:solidFill>
              <a:ea typeface="宋体" panose="02010600030101010101" pitchFamily="2" charset="-122"/>
              <a:sym typeface="+mn-ea"/>
            </a:endParaRPr>
          </a:p>
          <a:p>
            <a:pPr marL="0" indent="0" algn="l" latinLnBrk="0">
              <a:lnSpc>
                <a:spcPts val="4500"/>
              </a:lnSpc>
              <a:spcBef>
                <a:spcPts val="0"/>
              </a:spcBef>
              <a:buNone/>
            </a:pPr>
            <a:endParaRPr lang="en-US" altLang="zh-CN" sz="28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zh-CN" altLang="en-US" sz="28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en-US" altLang="zh-CN" sz="2800" b="1" dirty="0" smtClean="0">
              <a:solidFill>
                <a:schemeClr val="tx1"/>
              </a:solidFill>
              <a:ea typeface="宋体" panose="02010600030101010101" pitchFamily="2" charset="-122"/>
              <a:sym typeface="+mn-ea"/>
            </a:endParaRP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en-US" altLang="zh-CN"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2019</a:t>
            </a:r>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年省检工作特点</a:t>
            </a:r>
            <a:endPar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617210"/>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lnSpcReduction="10000"/>
          </a:bodyPr>
          <a:lstStyle/>
          <a:p>
            <a:pPr marL="0" indent="0" latinLnBrk="0">
              <a:lnSpc>
                <a:spcPts val="5000"/>
              </a:lnSpc>
              <a:buNone/>
            </a:pPr>
            <a:r>
              <a:rPr lang="zh-CN" altLang="en-US" sz="3600" b="1" dirty="0" smtClean="0">
                <a:solidFill>
                  <a:srgbClr val="FF0000"/>
                </a:solidFill>
                <a:ea typeface="宋体" panose="02010600030101010101" pitchFamily="2" charset="-122"/>
                <a:sym typeface="+mn-ea"/>
              </a:rPr>
              <a:t>四、电气专业检查的主要设计内容</a:t>
            </a:r>
            <a:endParaRPr lang="zh-CN" altLang="en-US" sz="2800" b="1" dirty="0" smtClean="0">
              <a:solidFill>
                <a:srgbClr val="FF0000"/>
              </a:solidFill>
              <a:ea typeface="宋体" panose="02010600030101010101" pitchFamily="2" charset="-122"/>
              <a:sym typeface="+mn-ea"/>
            </a:endParaRPr>
          </a:p>
          <a:p>
            <a:pPr marL="0" indent="0" latinLnBrk="0">
              <a:lnSpc>
                <a:spcPts val="5000"/>
              </a:lnSpc>
              <a:buNone/>
            </a:pPr>
            <a:r>
              <a:rPr lang="en-US" altLang="zh-CN" sz="3200" b="1" dirty="0" smtClean="0">
                <a:solidFill>
                  <a:schemeClr val="tx1"/>
                </a:solidFill>
                <a:effectLst>
                  <a:outerShdw blurRad="38100" dist="19050" dir="2700000" algn="tl" rotWithShape="0">
                    <a:schemeClr val="dk1">
                      <a:alpha val="40000"/>
                    </a:schemeClr>
                  </a:outerShdw>
                </a:effectLst>
                <a:ea typeface="宋体" panose="02010600030101010101" pitchFamily="2" charset="-122"/>
                <a:sym typeface="+mn-ea"/>
              </a:rPr>
              <a:t>1 </a:t>
            </a:r>
            <a:r>
              <a:rPr lang="zh-CN" altLang="en-US" sz="3200" b="1" dirty="0" smtClean="0">
                <a:solidFill>
                  <a:schemeClr val="tx1"/>
                </a:solidFill>
                <a:effectLst>
                  <a:outerShdw blurRad="38100" dist="19050" dir="2700000" algn="tl" rotWithShape="0">
                    <a:schemeClr val="dk1">
                      <a:alpha val="40000"/>
                    </a:schemeClr>
                  </a:outerShdw>
                </a:effectLst>
                <a:ea typeface="宋体" panose="02010600030101010101" pitchFamily="2" charset="-122"/>
                <a:sym typeface="+mn-ea"/>
              </a:rPr>
              <a:t>用电安全                     </a:t>
            </a:r>
            <a:r>
              <a:rPr lang="en-US" altLang="zh-CN" sz="3200" b="1" dirty="0" smtClean="0">
                <a:solidFill>
                  <a:schemeClr val="tx1"/>
                </a:solidFill>
                <a:effectLst>
                  <a:outerShdw blurRad="38100" dist="19050" dir="2700000" algn="tl" rotWithShape="0">
                    <a:schemeClr val="dk1">
                      <a:alpha val="40000"/>
                    </a:schemeClr>
                  </a:outerShdw>
                </a:effectLst>
                <a:ea typeface="宋体" panose="02010600030101010101" pitchFamily="2" charset="-122"/>
                <a:sym typeface="+mn-ea"/>
              </a:rPr>
              <a:t>2 </a:t>
            </a:r>
            <a:r>
              <a:rPr lang="zh-CN" altLang="en-US" sz="3200" b="1" dirty="0" smtClean="0">
                <a:solidFill>
                  <a:schemeClr val="tx1"/>
                </a:solidFill>
                <a:effectLst>
                  <a:outerShdw blurRad="38100" dist="19050" dir="2700000" algn="tl" rotWithShape="0">
                    <a:schemeClr val="dk1">
                      <a:alpha val="40000"/>
                    </a:schemeClr>
                  </a:outerShdw>
                </a:effectLst>
                <a:ea typeface="宋体" panose="02010600030101010101" pitchFamily="2" charset="-122"/>
                <a:sym typeface="+mn-ea"/>
              </a:rPr>
              <a:t>防火安全</a:t>
            </a:r>
            <a:endParaRPr lang="zh-CN" altLang="en-US" sz="3200" b="1" dirty="0" smtClean="0">
              <a:solidFill>
                <a:schemeClr val="tx1"/>
              </a:solidFill>
              <a:effectLst>
                <a:outerShdw blurRad="38100" dist="19050" dir="2700000" algn="tl" rotWithShape="0">
                  <a:schemeClr val="dk1">
                    <a:alpha val="40000"/>
                  </a:schemeClr>
                </a:outerShdw>
              </a:effectLst>
              <a:ea typeface="宋体" panose="02010600030101010101" pitchFamily="2" charset="-122"/>
              <a:sym typeface="+mn-ea"/>
            </a:endParaRPr>
          </a:p>
          <a:p>
            <a:pPr marL="0" indent="0" latinLnBrk="0">
              <a:lnSpc>
                <a:spcPts val="5000"/>
              </a:lnSpc>
              <a:buNone/>
            </a:pPr>
            <a:r>
              <a:rPr lang="en-US" altLang="zh-CN" sz="3200" b="1" dirty="0" smtClean="0">
                <a:solidFill>
                  <a:schemeClr val="tx1"/>
                </a:solidFill>
                <a:effectLst>
                  <a:outerShdw blurRad="38100" dist="19050" dir="2700000" algn="tl" rotWithShape="0">
                    <a:schemeClr val="dk1">
                      <a:alpha val="40000"/>
                    </a:schemeClr>
                  </a:outerShdw>
                </a:effectLst>
                <a:ea typeface="宋体" panose="02010600030101010101" pitchFamily="2" charset="-122"/>
                <a:sym typeface="+mn-ea"/>
              </a:rPr>
              <a:t>3 </a:t>
            </a:r>
            <a:r>
              <a:rPr lang="zh-CN" altLang="en-US" sz="3200" b="1" dirty="0" smtClean="0">
                <a:solidFill>
                  <a:schemeClr val="tx1"/>
                </a:solidFill>
                <a:effectLst>
                  <a:outerShdw blurRad="38100" dist="19050" dir="2700000" algn="tl" rotWithShape="0">
                    <a:schemeClr val="dk1">
                      <a:alpha val="40000"/>
                    </a:schemeClr>
                  </a:outerShdw>
                </a:effectLst>
                <a:ea typeface="宋体" panose="02010600030101010101" pitchFamily="2" charset="-122"/>
                <a:sym typeface="+mn-ea"/>
              </a:rPr>
              <a:t>防雷接地安全              </a:t>
            </a:r>
            <a:r>
              <a:rPr lang="en-US" altLang="zh-CN" sz="3200" b="1" dirty="0" smtClean="0">
                <a:solidFill>
                  <a:schemeClr val="tx1"/>
                </a:solidFill>
                <a:effectLst>
                  <a:outerShdw blurRad="38100" dist="19050" dir="2700000" algn="tl" rotWithShape="0">
                    <a:schemeClr val="dk1">
                      <a:alpha val="40000"/>
                    </a:schemeClr>
                  </a:outerShdw>
                </a:effectLst>
                <a:ea typeface="宋体" panose="02010600030101010101" pitchFamily="2" charset="-122"/>
                <a:sym typeface="+mn-ea"/>
              </a:rPr>
              <a:t>4 </a:t>
            </a:r>
            <a:r>
              <a:rPr lang="zh-CN" altLang="en-US" sz="3200" b="1" dirty="0" smtClean="0">
                <a:solidFill>
                  <a:schemeClr val="tx1"/>
                </a:solidFill>
                <a:effectLst>
                  <a:outerShdw blurRad="38100" dist="19050" dir="2700000" algn="tl" rotWithShape="0">
                    <a:schemeClr val="dk1">
                      <a:alpha val="40000"/>
                    </a:schemeClr>
                  </a:outerShdw>
                </a:effectLst>
                <a:ea typeface="宋体" panose="02010600030101010101" pitchFamily="2" charset="-122"/>
                <a:sym typeface="+mn-ea"/>
              </a:rPr>
              <a:t>无障碍建设</a:t>
            </a:r>
            <a:endParaRPr lang="zh-CN" altLang="en-US" sz="3200" b="1" dirty="0" smtClean="0">
              <a:solidFill>
                <a:schemeClr val="tx1"/>
              </a:solidFill>
              <a:effectLst>
                <a:outerShdw blurRad="38100" dist="19050" dir="2700000" algn="tl" rotWithShape="0">
                  <a:schemeClr val="dk1">
                    <a:alpha val="40000"/>
                  </a:schemeClr>
                </a:outerShdw>
              </a:effectLst>
              <a:ea typeface="宋体" panose="02010600030101010101" pitchFamily="2" charset="-122"/>
              <a:sym typeface="+mn-ea"/>
            </a:endParaRPr>
          </a:p>
          <a:p>
            <a:pPr marL="0" indent="0" latinLnBrk="0">
              <a:lnSpc>
                <a:spcPts val="5000"/>
              </a:lnSpc>
              <a:buNone/>
            </a:pPr>
            <a:r>
              <a:rPr lang="en-US" altLang="zh-CN" sz="3200" b="1" dirty="0" smtClean="0">
                <a:solidFill>
                  <a:schemeClr val="tx1"/>
                </a:solidFill>
                <a:effectLst>
                  <a:outerShdw blurRad="38100" dist="19050" dir="2700000" algn="tl" rotWithShape="0">
                    <a:schemeClr val="dk1">
                      <a:alpha val="40000"/>
                    </a:schemeClr>
                  </a:outerShdw>
                </a:effectLst>
                <a:ea typeface="宋体" panose="02010600030101010101" pitchFamily="2" charset="-122"/>
                <a:sym typeface="+mn-ea"/>
              </a:rPr>
              <a:t>5 </a:t>
            </a:r>
            <a:r>
              <a:rPr lang="zh-CN" altLang="en-US" sz="3200" b="1" dirty="0" smtClean="0">
                <a:solidFill>
                  <a:schemeClr val="tx1"/>
                </a:solidFill>
                <a:effectLst>
                  <a:outerShdw blurRad="38100" dist="19050" dir="2700000" algn="tl" rotWithShape="0">
                    <a:schemeClr val="dk1">
                      <a:alpha val="40000"/>
                    </a:schemeClr>
                  </a:outerShdw>
                </a:effectLst>
                <a:ea typeface="宋体" panose="02010600030101010101" pitchFamily="2" charset="-122"/>
                <a:sym typeface="+mn-ea"/>
              </a:rPr>
              <a:t>住宅光纤到户              </a:t>
            </a:r>
            <a:r>
              <a:rPr lang="en-US" altLang="zh-CN" sz="3200" b="1" dirty="0" smtClean="0">
                <a:solidFill>
                  <a:schemeClr val="tx1"/>
                </a:solidFill>
                <a:effectLst>
                  <a:outerShdw blurRad="38100" dist="19050" dir="2700000" algn="tl" rotWithShape="0">
                    <a:schemeClr val="dk1">
                      <a:alpha val="40000"/>
                    </a:schemeClr>
                  </a:outerShdw>
                </a:effectLst>
                <a:ea typeface="宋体" panose="02010600030101010101" pitchFamily="2" charset="-122"/>
                <a:sym typeface="+mn-ea"/>
              </a:rPr>
              <a:t>6 </a:t>
            </a:r>
            <a:r>
              <a:rPr lang="zh-CN" altLang="en-US" sz="3200" b="1" dirty="0" smtClean="0">
                <a:solidFill>
                  <a:schemeClr val="tx1"/>
                </a:solidFill>
                <a:effectLst>
                  <a:outerShdw blurRad="38100" dist="19050" dir="2700000" algn="tl" rotWithShape="0">
                    <a:schemeClr val="dk1">
                      <a:alpha val="40000"/>
                    </a:schemeClr>
                  </a:outerShdw>
                </a:effectLst>
                <a:ea typeface="宋体" panose="02010600030101010101" pitchFamily="2" charset="-122"/>
                <a:sym typeface="+mn-ea"/>
              </a:rPr>
              <a:t>绿色建筑</a:t>
            </a:r>
            <a:endParaRPr lang="zh-CN" altLang="en-US" sz="3200" b="1" dirty="0" smtClean="0">
              <a:solidFill>
                <a:schemeClr val="tx1"/>
              </a:solidFill>
              <a:effectLst>
                <a:outerShdw blurRad="38100" dist="19050" dir="2700000" algn="tl" rotWithShape="0">
                  <a:schemeClr val="dk1">
                    <a:alpha val="40000"/>
                  </a:schemeClr>
                </a:outerShdw>
              </a:effectLst>
              <a:ea typeface="宋体" panose="02010600030101010101" pitchFamily="2" charset="-122"/>
              <a:sym typeface="+mn-ea"/>
            </a:endParaRPr>
          </a:p>
          <a:p>
            <a:pPr marL="0" indent="0" latinLnBrk="0">
              <a:lnSpc>
                <a:spcPts val="5000"/>
              </a:lnSpc>
              <a:buNone/>
            </a:pPr>
            <a:r>
              <a:rPr lang="en-US" altLang="zh-CN" sz="3200" b="1" i="1" u="sng" dirty="0" smtClean="0">
                <a:solidFill>
                  <a:schemeClr val="tx1"/>
                </a:solidFill>
                <a:effectLst>
                  <a:outerShdw blurRad="38100" dist="19050" dir="2700000" algn="tl" rotWithShape="0">
                    <a:schemeClr val="dk1">
                      <a:alpha val="40000"/>
                    </a:schemeClr>
                  </a:outerShdw>
                </a:effectLst>
                <a:ea typeface="宋体" panose="02010600030101010101" pitchFamily="2" charset="-122"/>
                <a:sym typeface="+mn-ea"/>
              </a:rPr>
              <a:t>7 </a:t>
            </a:r>
            <a:r>
              <a:rPr lang="zh-CN" altLang="en-US" sz="3200" b="1" i="1" u="sng" dirty="0" smtClean="0">
                <a:solidFill>
                  <a:schemeClr val="tx1"/>
                </a:solidFill>
                <a:effectLst>
                  <a:outerShdw blurRad="38100" dist="19050" dir="2700000" algn="tl" rotWithShape="0">
                    <a:schemeClr val="dk1">
                      <a:alpha val="40000"/>
                    </a:schemeClr>
                  </a:outerShdw>
                </a:effectLst>
                <a:ea typeface="宋体" panose="02010600030101010101" pitchFamily="2" charset="-122"/>
                <a:sym typeface="+mn-ea"/>
              </a:rPr>
              <a:t>建筑节能</a:t>
            </a:r>
            <a:endParaRPr lang="zh-CN" altLang="en-US" sz="3600" b="1" dirty="0" smtClean="0">
              <a:solidFill>
                <a:schemeClr val="tx1"/>
              </a:solidFill>
              <a:effectLst>
                <a:outerShdw blurRad="38100" dist="19050" dir="2700000" algn="tl" rotWithShape="0">
                  <a:schemeClr val="dk1">
                    <a:alpha val="40000"/>
                  </a:schemeClr>
                </a:outerShdw>
              </a:effectLst>
              <a:ea typeface="宋体" panose="02010600030101010101" pitchFamily="2" charset="-122"/>
              <a:sym typeface="+mn-ea"/>
            </a:endParaRPr>
          </a:p>
          <a:p>
            <a:pPr marL="0" indent="0" latinLnBrk="0">
              <a:lnSpc>
                <a:spcPts val="5000"/>
              </a:lnSpc>
              <a:spcBef>
                <a:spcPts val="0"/>
              </a:spcBef>
              <a:buNone/>
            </a:pPr>
            <a:r>
              <a:rPr lang="zh-CN" altLang="en-US" sz="3600" b="1" dirty="0" smtClean="0">
                <a:solidFill>
                  <a:schemeClr val="tx1"/>
                </a:solidFill>
                <a:effectLst>
                  <a:outerShdw blurRad="38100" dist="19050" dir="2700000" algn="tl" rotWithShape="0">
                    <a:schemeClr val="dk1">
                      <a:alpha val="40000"/>
                    </a:schemeClr>
                  </a:outerShdw>
                </a:effectLst>
                <a:ea typeface="宋体" panose="02010600030101010101" pitchFamily="2" charset="-122"/>
                <a:sym typeface="+mn-ea"/>
              </a:rPr>
              <a:t>       </a:t>
            </a:r>
            <a:endParaRPr lang="zh-CN" altLang="en-US" sz="2800" b="1" dirty="0" smtClean="0">
              <a:solidFill>
                <a:schemeClr val="tx1"/>
              </a:solidFill>
              <a:ea typeface="宋体" panose="02010600030101010101" pitchFamily="2" charset="-122"/>
              <a:sym typeface="+mn-ea"/>
            </a:endParaRPr>
          </a:p>
          <a:p>
            <a:pPr marL="0" indent="0" latinLnBrk="0">
              <a:lnSpc>
                <a:spcPts val="4000"/>
              </a:lnSpc>
              <a:buNone/>
            </a:pPr>
            <a:endParaRPr lang="zh-CN" sz="2800" dirty="0" smtClean="0">
              <a:solidFill>
                <a:schemeClr val="tx1"/>
              </a:solidFill>
              <a:ea typeface="宋体" panose="02010600030101010101" pitchFamily="2" charset="-122"/>
            </a:endParaRPr>
          </a:p>
        </p:txBody>
      </p:sp>
    </p:spTree>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质量分析：技术质量</a:t>
            </a:r>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方面</a:t>
            </a:r>
            <a:endParaRPr lang="en-US" altLang="zh-CN"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701665"/>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fontScale="90000"/>
          </a:bodyPr>
          <a:lstStyle/>
          <a:p>
            <a:pPr marL="0" indent="0" latinLnBrk="0">
              <a:lnSpc>
                <a:spcPts val="5000"/>
              </a:lnSpc>
              <a:spcBef>
                <a:spcPts val="0"/>
              </a:spcBef>
              <a:buNone/>
            </a:pPr>
            <a:r>
              <a:rPr lang="zh-CN" altLang="en-US" sz="3200" b="1" dirty="0" smtClean="0">
                <a:solidFill>
                  <a:srgbClr val="FF0000"/>
                </a:solidFill>
                <a:ea typeface="宋体" panose="02010600030101010101" pitchFamily="2" charset="-122"/>
                <a:sym typeface="+mn-ea"/>
              </a:rPr>
              <a:t>违反规范</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应</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字条款</a:t>
            </a:r>
            <a:r>
              <a:rPr lang="zh-CN" altLang="en-US" sz="3200" b="1" dirty="0" smtClean="0">
                <a:solidFill>
                  <a:srgbClr val="FF0000"/>
                </a:solidFill>
                <a:ea typeface="宋体" panose="02010600030101010101" pitchFamily="2" charset="-122"/>
                <a:sym typeface="+mn-ea"/>
              </a:rPr>
              <a:t>的情况：</a:t>
            </a:r>
            <a:endParaRPr lang="zh-CN" altLang="en-US" sz="3200" b="1" dirty="0" smtClean="0">
              <a:solidFill>
                <a:srgbClr val="FF0000"/>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居住类：</a:t>
            </a:r>
            <a:r>
              <a:rPr lang="en-US" altLang="zh-CN" sz="3200" b="1" dirty="0" smtClean="0">
                <a:solidFill>
                  <a:srgbClr val="FFFF00"/>
                </a:solidFill>
                <a:ea typeface="宋体" panose="02010600030101010101" pitchFamily="2" charset="-122"/>
                <a:sym typeface="+mn-ea"/>
              </a:rPr>
              <a:t> </a:t>
            </a: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chemeClr val="tx1"/>
                </a:solidFill>
                <a:ea typeface="宋体" panose="02010600030101010101" pitchFamily="2" charset="-122"/>
                <a:sym typeface="+mn-ea"/>
              </a:rPr>
              <a:t>7  </a:t>
            </a:r>
            <a:r>
              <a:rPr lang="zh-CN" altLang="en-US" sz="3200" b="1" dirty="0" smtClean="0">
                <a:solidFill>
                  <a:schemeClr val="tx1"/>
                </a:solidFill>
                <a:ea typeface="宋体" panose="02010600030101010101" pitchFamily="2" charset="-122"/>
                <a:sym typeface="+mn-ea"/>
              </a:rPr>
              <a:t>在建筑物引下线附近保护人身安全未采取的防接触电压和跨步电压的措施，</a:t>
            </a:r>
            <a:r>
              <a:rPr lang="en-US" altLang="zh-CN" sz="3200" b="1" dirty="0" smtClean="0">
                <a:solidFill>
                  <a:schemeClr val="tx1"/>
                </a:solidFill>
                <a:ea typeface="宋体" panose="02010600030101010101" pitchFamily="2" charset="-122"/>
                <a:sym typeface="+mn-ea"/>
              </a:rPr>
              <a:t>违反</a:t>
            </a:r>
            <a:r>
              <a:rPr lang="zh-CN" altLang="en-US" sz="3200" b="1" dirty="0" smtClean="0">
                <a:solidFill>
                  <a:schemeClr val="tx1"/>
                </a:solidFill>
                <a:ea typeface="宋体" panose="02010600030101010101" pitchFamily="2" charset="-122"/>
                <a:sym typeface="+mn-ea"/>
              </a:rPr>
              <a:t>《建筑物防雷设计规范》</a:t>
            </a:r>
            <a:r>
              <a:rPr lang="en-US" altLang="zh-CN" sz="3200" b="1" dirty="0" smtClean="0">
                <a:solidFill>
                  <a:schemeClr val="tx1"/>
                </a:solidFill>
                <a:ea typeface="宋体" panose="02010600030101010101" pitchFamily="2" charset="-122"/>
                <a:sym typeface="+mn-ea"/>
              </a:rPr>
              <a:t>GB50057-2010</a:t>
            </a:r>
            <a:r>
              <a:rPr lang="zh-CN" altLang="en-US" sz="3200" b="1" dirty="0" smtClean="0">
                <a:solidFill>
                  <a:schemeClr val="tx1"/>
                </a:solidFill>
                <a:ea typeface="宋体" panose="02010600030101010101" pitchFamily="2" charset="-122"/>
                <a:sym typeface="+mn-ea"/>
              </a:rPr>
              <a:t>中第</a:t>
            </a:r>
            <a:r>
              <a:rPr lang="en-US" altLang="zh-CN" sz="3200" b="1" dirty="0" smtClean="0">
                <a:solidFill>
                  <a:schemeClr val="tx1"/>
                </a:solidFill>
                <a:ea typeface="宋体" panose="02010600030101010101" pitchFamily="2" charset="-122"/>
                <a:sym typeface="+mn-ea"/>
              </a:rPr>
              <a:t>4.5.6</a:t>
            </a:r>
            <a:r>
              <a:rPr lang="zh-CN" altLang="en-US" sz="3200" b="1" dirty="0" smtClean="0">
                <a:solidFill>
                  <a:schemeClr val="tx1"/>
                </a:solidFill>
                <a:ea typeface="宋体" panose="02010600030101010101" pitchFamily="2" charset="-122"/>
                <a:sym typeface="+mn-ea"/>
              </a:rPr>
              <a:t>条的规定</a:t>
            </a:r>
            <a:r>
              <a:rPr lang="en-US" altLang="zh-CN" sz="3200" b="1" dirty="0" smtClean="0">
                <a:solidFill>
                  <a:schemeClr val="tx1"/>
                </a:solidFill>
                <a:ea typeface="宋体" panose="02010600030101010101" pitchFamily="2" charset="-122"/>
                <a:sym typeface="+mn-ea"/>
              </a:rPr>
              <a:t>。</a:t>
            </a:r>
            <a:endParaRPr lang="en-US" altLang="zh-CN" sz="32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常用方法：利用建筑物金属构架和建筑物互相连接的钢筋在电气上是贯通且不少于10根柱子组成的自然引下线</a:t>
            </a:r>
            <a:endParaRPr lang="zh-CN" altLang="en-US" sz="32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chemeClr val="tx1"/>
                </a:solidFill>
                <a:ea typeface="宋体" panose="02010600030101010101" pitchFamily="2" charset="-122"/>
                <a:sym typeface="+mn-ea"/>
              </a:rPr>
              <a:t> 8  与卫生间无关的管线</a:t>
            </a:r>
            <a:r>
              <a:rPr lang="zh-CN" altLang="en-US" sz="3200" b="1" dirty="0" smtClean="0">
                <a:solidFill>
                  <a:schemeClr val="tx1"/>
                </a:solidFill>
                <a:ea typeface="宋体" panose="02010600030101010101" pitchFamily="2" charset="-122"/>
                <a:sym typeface="+mn-ea"/>
              </a:rPr>
              <a:t>穿</a:t>
            </a:r>
            <a:r>
              <a:rPr lang="en-US" altLang="zh-CN" sz="3200" b="1" dirty="0" smtClean="0">
                <a:solidFill>
                  <a:schemeClr val="tx1"/>
                </a:solidFill>
                <a:ea typeface="宋体" panose="02010600030101010101" pitchFamily="2" charset="-122"/>
                <a:sym typeface="+mn-ea"/>
              </a:rPr>
              <a:t>过卫生间 </a:t>
            </a:r>
            <a:r>
              <a:rPr lang="zh-CN" altLang="en-US" sz="3200" b="1" dirty="0" smtClean="0">
                <a:solidFill>
                  <a:schemeClr val="tx1"/>
                </a:solidFill>
                <a:ea typeface="宋体" panose="02010600030101010101" pitchFamily="2" charset="-122"/>
                <a:sym typeface="+mn-ea"/>
              </a:rPr>
              <a:t>，</a:t>
            </a:r>
            <a:r>
              <a:rPr lang="zh-CN" altLang="en-US" sz="3200" b="1" dirty="0" smtClean="0">
                <a:solidFill>
                  <a:schemeClr val="tx1"/>
                </a:solidFill>
                <a:ea typeface="宋体" panose="02010600030101010101" pitchFamily="2" charset="-122"/>
                <a:sym typeface="+mn-ea"/>
              </a:rPr>
              <a:t>违反《住宅建筑电气设计规范》</a:t>
            </a:r>
            <a:r>
              <a:rPr lang="en-US" altLang="zh-CN" sz="3200" b="1" dirty="0" smtClean="0">
                <a:solidFill>
                  <a:schemeClr val="tx1"/>
                </a:solidFill>
                <a:ea typeface="宋体" panose="02010600030101010101" pitchFamily="2" charset="-122"/>
                <a:sym typeface="+mn-ea"/>
              </a:rPr>
              <a:t>JGJ241-2011</a:t>
            </a:r>
            <a:r>
              <a:rPr lang="zh-CN" altLang="en-US" sz="3200" b="1" dirty="0" smtClean="0">
                <a:solidFill>
                  <a:schemeClr val="tx1"/>
                </a:solidFill>
                <a:ea typeface="宋体" panose="02010600030101010101" pitchFamily="2" charset="-122"/>
                <a:sym typeface="+mn-ea"/>
              </a:rPr>
              <a:t>中第</a:t>
            </a:r>
            <a:r>
              <a:rPr lang="en-US" altLang="zh-CN" sz="3200" b="1" dirty="0" smtClean="0">
                <a:solidFill>
                  <a:schemeClr val="tx1"/>
                </a:solidFill>
                <a:ea typeface="宋体" panose="02010600030101010101" pitchFamily="2" charset="-122"/>
                <a:sym typeface="+mn-ea"/>
              </a:rPr>
              <a:t>7.2.5</a:t>
            </a:r>
            <a:r>
              <a:rPr lang="zh-CN" altLang="en-US" sz="3200" b="1" dirty="0" smtClean="0">
                <a:solidFill>
                  <a:schemeClr val="tx1"/>
                </a:solidFill>
                <a:ea typeface="宋体" panose="02010600030101010101" pitchFamily="2" charset="-122"/>
                <a:sym typeface="+mn-ea"/>
              </a:rPr>
              <a:t>条规定。</a:t>
            </a:r>
            <a:endParaRPr lang="en-US" altLang="zh-CN"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zh-CN" altLang="en-US" sz="3200" b="1" dirty="0" smtClean="0">
              <a:solidFill>
                <a:schemeClr val="tx1"/>
              </a:solidFill>
              <a:ea typeface="宋体" panose="02010600030101010101" pitchFamily="2" charset="-122"/>
              <a:sym typeface="+mn-ea"/>
            </a:endParaRPr>
          </a:p>
          <a:p>
            <a:pPr marL="0" indent="0" algn="l" latinLnBrk="0">
              <a:lnSpc>
                <a:spcPts val="4500"/>
              </a:lnSpc>
              <a:spcBef>
                <a:spcPts val="0"/>
              </a:spcBef>
              <a:buNone/>
            </a:pPr>
            <a:endParaRPr lang="en-US" altLang="zh-CN" sz="28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zh-CN" altLang="en-US" sz="28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en-US" altLang="zh-CN" sz="2800" b="1" dirty="0" smtClean="0">
              <a:solidFill>
                <a:schemeClr val="tx1"/>
              </a:solidFill>
              <a:ea typeface="宋体" panose="02010600030101010101" pitchFamily="2" charset="-122"/>
              <a:sym typeface="+mn-ea"/>
            </a:endParaRPr>
          </a:p>
        </p:txBody>
      </p:sp>
    </p:spTree>
  </p:cSld>
  <p:clrMapOvr>
    <a:masterClrMapping/>
  </p:clrMapOvr>
  <p:transition>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质量分析：技术质量</a:t>
            </a:r>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方面</a:t>
            </a:r>
            <a:endParaRPr lang="en-US" altLang="zh-CN"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701665"/>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fontScale="90000"/>
          </a:bodyPr>
          <a:lstStyle/>
          <a:p>
            <a:pPr marL="0" indent="0" latinLnBrk="0">
              <a:lnSpc>
                <a:spcPts val="5000"/>
              </a:lnSpc>
              <a:spcBef>
                <a:spcPts val="0"/>
              </a:spcBef>
              <a:buNone/>
            </a:pPr>
            <a:r>
              <a:rPr lang="zh-CN" altLang="en-US" sz="3200" b="1" dirty="0" smtClean="0">
                <a:solidFill>
                  <a:srgbClr val="FF0000"/>
                </a:solidFill>
                <a:ea typeface="宋体" panose="02010600030101010101" pitchFamily="2" charset="-122"/>
                <a:sym typeface="+mn-ea"/>
              </a:rPr>
              <a:t>违反规范</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应</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字条款</a:t>
            </a:r>
            <a:r>
              <a:rPr lang="zh-CN" altLang="en-US" sz="3200" b="1" dirty="0" smtClean="0">
                <a:solidFill>
                  <a:srgbClr val="FF0000"/>
                </a:solidFill>
                <a:ea typeface="宋体" panose="02010600030101010101" pitchFamily="2" charset="-122"/>
                <a:sym typeface="+mn-ea"/>
              </a:rPr>
              <a:t>的情况：</a:t>
            </a:r>
            <a:endParaRPr lang="zh-CN" altLang="en-US" sz="3200" b="1" dirty="0" smtClean="0">
              <a:solidFill>
                <a:srgbClr val="FF0000"/>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居住类：</a:t>
            </a:r>
            <a:r>
              <a:rPr lang="en-US" altLang="zh-CN" sz="3200" b="1" dirty="0" smtClean="0">
                <a:solidFill>
                  <a:srgbClr val="FFFF00"/>
                </a:solidFill>
                <a:ea typeface="宋体" panose="02010600030101010101" pitchFamily="2" charset="-122"/>
                <a:sym typeface="+mn-ea"/>
              </a:rPr>
              <a:t> </a:t>
            </a: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chemeClr val="tx1"/>
                </a:solidFill>
                <a:ea typeface="宋体" panose="02010600030101010101" pitchFamily="2" charset="-122"/>
                <a:sym typeface="+mn-ea"/>
              </a:rPr>
              <a:t>9  </a:t>
            </a:r>
            <a:r>
              <a:rPr lang="zh-CN" altLang="en-US" sz="3200" b="1" dirty="0" smtClean="0">
                <a:solidFill>
                  <a:schemeClr val="tx1"/>
                </a:solidFill>
                <a:ea typeface="宋体" panose="02010600030101010101" pitchFamily="2" charset="-122"/>
                <a:sym typeface="+mn-ea"/>
              </a:rPr>
              <a:t>住宅家居配电箱</a:t>
            </a:r>
            <a:r>
              <a:rPr sz="3200" b="1" dirty="0" smtClean="0">
                <a:solidFill>
                  <a:schemeClr val="tx1"/>
                </a:solidFill>
                <a:ea typeface="宋体" panose="02010600030101010101" pitchFamily="2" charset="-122"/>
                <a:sym typeface="+mn-ea"/>
              </a:rPr>
              <a:t>总开关</a:t>
            </a:r>
            <a:r>
              <a:rPr lang="zh-CN" sz="3200" b="1" dirty="0" smtClean="0">
                <a:solidFill>
                  <a:schemeClr val="tx1"/>
                </a:solidFill>
                <a:ea typeface="宋体" panose="02010600030101010101" pitchFamily="2" charset="-122"/>
                <a:sym typeface="+mn-ea"/>
              </a:rPr>
              <a:t>处未设置</a:t>
            </a:r>
            <a:r>
              <a:rPr sz="3200" b="1" dirty="0" smtClean="0">
                <a:solidFill>
                  <a:schemeClr val="tx1"/>
                </a:solidFill>
                <a:ea typeface="宋体" panose="02010600030101010101" pitchFamily="2" charset="-122"/>
                <a:sym typeface="+mn-ea"/>
              </a:rPr>
              <a:t>自恢复式过、欠压保护器</a:t>
            </a:r>
            <a:r>
              <a:rPr lang="zh-CN" sz="3200" b="1" dirty="0" smtClean="0">
                <a:solidFill>
                  <a:schemeClr val="tx1"/>
                </a:solidFill>
                <a:ea typeface="宋体" panose="02010600030101010101" pitchFamily="2" charset="-122"/>
                <a:sym typeface="+mn-ea"/>
              </a:rPr>
              <a:t>，</a:t>
            </a:r>
            <a:r>
              <a:rPr lang="zh-CN" altLang="en-US" sz="3200" b="1" dirty="0" smtClean="0">
                <a:solidFill>
                  <a:schemeClr val="tx1"/>
                </a:solidFill>
                <a:ea typeface="宋体" panose="02010600030101010101" pitchFamily="2" charset="-122"/>
                <a:sym typeface="+mn-ea"/>
              </a:rPr>
              <a:t>违反《住宅建筑电气设计规范》</a:t>
            </a:r>
            <a:r>
              <a:rPr lang="en-US" altLang="zh-CN" sz="3200" b="1" dirty="0" smtClean="0">
                <a:solidFill>
                  <a:schemeClr val="tx1"/>
                </a:solidFill>
                <a:ea typeface="宋体" panose="02010600030101010101" pitchFamily="2" charset="-122"/>
                <a:sym typeface="+mn-ea"/>
              </a:rPr>
              <a:t>JGJ241-2011</a:t>
            </a:r>
            <a:r>
              <a:rPr lang="zh-CN" altLang="en-US" sz="3200" b="1" dirty="0" smtClean="0">
                <a:solidFill>
                  <a:schemeClr val="tx1"/>
                </a:solidFill>
                <a:ea typeface="宋体" panose="02010600030101010101" pitchFamily="2" charset="-122"/>
                <a:sym typeface="+mn-ea"/>
              </a:rPr>
              <a:t>中第</a:t>
            </a:r>
            <a:r>
              <a:rPr lang="en-US" altLang="zh-CN" sz="3200" b="1" dirty="0" smtClean="0">
                <a:solidFill>
                  <a:schemeClr val="tx1"/>
                </a:solidFill>
                <a:ea typeface="宋体" panose="02010600030101010101" pitchFamily="2" charset="-122"/>
                <a:sym typeface="+mn-ea"/>
              </a:rPr>
              <a:t>6.3.2</a:t>
            </a:r>
            <a:r>
              <a:rPr lang="zh-CN" altLang="en-US" sz="3200" b="1" dirty="0" smtClean="0">
                <a:solidFill>
                  <a:schemeClr val="tx1"/>
                </a:solidFill>
                <a:ea typeface="宋体" panose="02010600030101010101" pitchFamily="2" charset="-122"/>
                <a:sym typeface="+mn-ea"/>
              </a:rPr>
              <a:t>条规定。</a:t>
            </a:r>
            <a:endParaRPr lang="en-US" altLang="zh-CN"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sz="32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chemeClr val="tx1"/>
                </a:solidFill>
                <a:ea typeface="宋体" panose="02010600030101010101" pitchFamily="2" charset="-122"/>
                <a:sym typeface="+mn-ea"/>
              </a:rPr>
              <a:t>10  管井内明敷的PE导体</a:t>
            </a:r>
            <a:r>
              <a:rPr lang="zh-CN" altLang="en-US" sz="3200" b="1" dirty="0" smtClean="0">
                <a:solidFill>
                  <a:schemeClr val="tx1"/>
                </a:solidFill>
                <a:ea typeface="宋体" panose="02010600030101010101" pitchFamily="2" charset="-122"/>
                <a:sym typeface="+mn-ea"/>
              </a:rPr>
              <a:t>及由集中表箱引出的明</a:t>
            </a:r>
            <a:r>
              <a:rPr lang="en-US" altLang="zh-CN" sz="3200" b="1" dirty="0" smtClean="0">
                <a:solidFill>
                  <a:schemeClr val="tx1"/>
                </a:solidFill>
                <a:ea typeface="宋体" panose="02010600030101010101" pitchFamily="2" charset="-122"/>
                <a:sym typeface="+mn-ea"/>
              </a:rPr>
              <a:t>明敷</a:t>
            </a:r>
            <a:r>
              <a:rPr lang="zh-CN" altLang="en-US" sz="3200" b="1" dirty="0" smtClean="0">
                <a:solidFill>
                  <a:schemeClr val="tx1"/>
                </a:solidFill>
                <a:ea typeface="宋体" panose="02010600030101010101" pitchFamily="2" charset="-122"/>
                <a:sym typeface="+mn-ea"/>
              </a:rPr>
              <a:t>的导体未</a:t>
            </a:r>
            <a:r>
              <a:rPr lang="en-US" altLang="zh-CN" sz="3200" b="1" dirty="0" smtClean="0">
                <a:solidFill>
                  <a:schemeClr val="tx1"/>
                </a:solidFill>
                <a:ea typeface="宋体" panose="02010600030101010101" pitchFamily="2" charset="-122"/>
                <a:sym typeface="+mn-ea"/>
              </a:rPr>
              <a:t>采用低烟、低毒导体</a:t>
            </a:r>
            <a:r>
              <a:rPr lang="zh-CN" altLang="en-US" sz="3200" b="1" dirty="0" smtClean="0">
                <a:solidFill>
                  <a:schemeClr val="tx1"/>
                </a:solidFill>
                <a:ea typeface="宋体" panose="02010600030101010101" pitchFamily="2" charset="-122"/>
                <a:sym typeface="+mn-ea"/>
              </a:rPr>
              <a:t>，</a:t>
            </a:r>
            <a:r>
              <a:rPr lang="zh-CN" altLang="en-US" sz="3200" b="1" dirty="0" smtClean="0">
                <a:solidFill>
                  <a:schemeClr val="tx1"/>
                </a:solidFill>
                <a:ea typeface="宋体" panose="02010600030101010101" pitchFamily="2" charset="-122"/>
                <a:sym typeface="+mn-ea"/>
              </a:rPr>
              <a:t>违反《住宅建筑电气设计规范》</a:t>
            </a:r>
            <a:r>
              <a:rPr lang="en-US" altLang="zh-CN" sz="3200" b="1" dirty="0" smtClean="0">
                <a:solidFill>
                  <a:schemeClr val="tx1"/>
                </a:solidFill>
                <a:ea typeface="宋体" panose="02010600030101010101" pitchFamily="2" charset="-122"/>
                <a:sym typeface="+mn-ea"/>
              </a:rPr>
              <a:t>JGJ241-2011</a:t>
            </a:r>
            <a:r>
              <a:rPr lang="zh-CN" altLang="en-US" sz="3200" b="1" dirty="0" smtClean="0">
                <a:solidFill>
                  <a:schemeClr val="tx1"/>
                </a:solidFill>
                <a:ea typeface="宋体" panose="02010600030101010101" pitchFamily="2" charset="-122"/>
                <a:sym typeface="+mn-ea"/>
              </a:rPr>
              <a:t>中第</a:t>
            </a:r>
            <a:r>
              <a:rPr lang="en-US" altLang="zh-CN" sz="3200" b="1" dirty="0" smtClean="0">
                <a:solidFill>
                  <a:schemeClr val="tx1"/>
                </a:solidFill>
                <a:ea typeface="宋体" panose="02010600030101010101" pitchFamily="2" charset="-122"/>
                <a:sym typeface="+mn-ea"/>
              </a:rPr>
              <a:t>6.4.2</a:t>
            </a:r>
            <a:r>
              <a:rPr lang="zh-CN" altLang="en-US" sz="3200" b="1" dirty="0" smtClean="0">
                <a:solidFill>
                  <a:schemeClr val="tx1"/>
                </a:solidFill>
                <a:ea typeface="宋体" panose="02010600030101010101" pitchFamily="2" charset="-122"/>
                <a:sym typeface="+mn-ea"/>
              </a:rPr>
              <a:t>条规定。</a:t>
            </a:r>
            <a:endParaRPr lang="en-US" altLang="zh-CN" sz="3200" b="1" dirty="0" smtClean="0">
              <a:solidFill>
                <a:schemeClr val="tx1"/>
              </a:solidFill>
              <a:ea typeface="宋体" panose="02010600030101010101" pitchFamily="2" charset="-122"/>
              <a:sym typeface="+mn-ea"/>
            </a:endParaRPr>
          </a:p>
          <a:p>
            <a:pPr marL="0" indent="0" algn="l" latinLnBrk="0">
              <a:lnSpc>
                <a:spcPts val="4500"/>
              </a:lnSpc>
              <a:spcBef>
                <a:spcPts val="0"/>
              </a:spcBef>
              <a:buNone/>
            </a:pPr>
            <a:endParaRPr lang="en-US" altLang="zh-CN" sz="28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zh-CN" altLang="en-US" sz="28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en-US" altLang="zh-CN" sz="2800" b="1" dirty="0" smtClean="0">
              <a:solidFill>
                <a:schemeClr val="tx1"/>
              </a:solidFill>
              <a:ea typeface="宋体" panose="02010600030101010101" pitchFamily="2" charset="-122"/>
              <a:sym typeface="+mn-ea"/>
            </a:endParaRPr>
          </a:p>
        </p:txBody>
      </p:sp>
    </p:spTree>
  </p:cSld>
  <p:clrMapOvr>
    <a:masterClrMapping/>
  </p:clrMapOvr>
  <p:transition>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质量分析：技术质量</a:t>
            </a:r>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方面</a:t>
            </a:r>
            <a:endParaRPr lang="en-US" altLang="zh-CN"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701665"/>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fontScale="90000"/>
          </a:bodyPr>
          <a:lstStyle/>
          <a:p>
            <a:pPr marL="0" indent="0" latinLnBrk="0">
              <a:lnSpc>
                <a:spcPts val="5000"/>
              </a:lnSpc>
              <a:spcBef>
                <a:spcPts val="0"/>
              </a:spcBef>
              <a:buNone/>
            </a:pPr>
            <a:r>
              <a:rPr lang="zh-CN" altLang="en-US" sz="3200" b="1" dirty="0" smtClean="0">
                <a:solidFill>
                  <a:srgbClr val="FF0000"/>
                </a:solidFill>
                <a:ea typeface="宋体" panose="02010600030101010101" pitchFamily="2" charset="-122"/>
                <a:sym typeface="+mn-ea"/>
              </a:rPr>
              <a:t>违反规范</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应</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字条款</a:t>
            </a:r>
            <a:r>
              <a:rPr lang="zh-CN" altLang="en-US" sz="3200" b="1" dirty="0" smtClean="0">
                <a:solidFill>
                  <a:srgbClr val="FF0000"/>
                </a:solidFill>
                <a:ea typeface="宋体" panose="02010600030101010101" pitchFamily="2" charset="-122"/>
                <a:sym typeface="+mn-ea"/>
              </a:rPr>
              <a:t>的情况：</a:t>
            </a:r>
            <a:endParaRPr lang="zh-CN" altLang="en-US" sz="3200" b="1" dirty="0" smtClean="0">
              <a:solidFill>
                <a:srgbClr val="FF0000"/>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居住类：</a:t>
            </a:r>
            <a:r>
              <a:rPr lang="en-US" altLang="zh-CN" sz="3200" b="1" dirty="0" smtClean="0">
                <a:solidFill>
                  <a:srgbClr val="FFFF00"/>
                </a:solidFill>
                <a:ea typeface="宋体" panose="02010600030101010101" pitchFamily="2" charset="-122"/>
                <a:sym typeface="+mn-ea"/>
              </a:rPr>
              <a:t> </a:t>
            </a: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chemeClr val="tx1"/>
                </a:solidFill>
                <a:ea typeface="宋体" panose="02010600030101010101" pitchFamily="2" charset="-122"/>
                <a:sym typeface="+mn-ea"/>
              </a:rPr>
              <a:t>11  </a:t>
            </a:r>
            <a:r>
              <a:rPr lang="zh-CN" altLang="en-US" sz="3200" b="1" dirty="0" smtClean="0">
                <a:solidFill>
                  <a:schemeClr val="tx1"/>
                </a:solidFill>
                <a:ea typeface="宋体" panose="02010600030101010101" pitchFamily="2" charset="-122"/>
                <a:sym typeface="+mn-ea"/>
              </a:rPr>
              <a:t>屋顶风机配电系统未设置浪涌保护器，</a:t>
            </a:r>
            <a:r>
              <a:rPr lang="en-US" altLang="zh-CN" sz="3200" b="1" dirty="0" smtClean="0">
                <a:solidFill>
                  <a:schemeClr val="tx1"/>
                </a:solidFill>
                <a:ea typeface="宋体" panose="02010600030101010101" pitchFamily="2" charset="-122"/>
                <a:sym typeface="+mn-ea"/>
              </a:rPr>
              <a:t>违反</a:t>
            </a:r>
            <a:r>
              <a:rPr lang="zh-CN" altLang="en-US" sz="3200" b="1" dirty="0" smtClean="0">
                <a:solidFill>
                  <a:schemeClr val="tx1"/>
                </a:solidFill>
                <a:ea typeface="宋体" panose="02010600030101010101" pitchFamily="2" charset="-122"/>
                <a:sym typeface="+mn-ea"/>
              </a:rPr>
              <a:t>《建筑物防雷设计规范》</a:t>
            </a:r>
            <a:r>
              <a:rPr lang="en-US" altLang="zh-CN" sz="3200" b="1" dirty="0" smtClean="0">
                <a:solidFill>
                  <a:schemeClr val="tx1"/>
                </a:solidFill>
                <a:ea typeface="宋体" panose="02010600030101010101" pitchFamily="2" charset="-122"/>
                <a:sym typeface="+mn-ea"/>
              </a:rPr>
              <a:t>GB50057-2010</a:t>
            </a:r>
            <a:r>
              <a:rPr lang="zh-CN" altLang="en-US" sz="3200" b="1" dirty="0" smtClean="0">
                <a:solidFill>
                  <a:schemeClr val="tx1"/>
                </a:solidFill>
                <a:ea typeface="宋体" panose="02010600030101010101" pitchFamily="2" charset="-122"/>
                <a:sym typeface="+mn-ea"/>
              </a:rPr>
              <a:t>中第</a:t>
            </a:r>
            <a:r>
              <a:rPr lang="en-US" altLang="zh-CN" sz="3200" b="1" dirty="0" smtClean="0">
                <a:solidFill>
                  <a:schemeClr val="tx1"/>
                </a:solidFill>
                <a:ea typeface="宋体" panose="02010600030101010101" pitchFamily="2" charset="-122"/>
                <a:sym typeface="+mn-ea"/>
              </a:rPr>
              <a:t>4.5.4</a:t>
            </a:r>
            <a:r>
              <a:rPr lang="zh-CN" altLang="en-US" sz="3200" b="1" dirty="0" smtClean="0">
                <a:solidFill>
                  <a:schemeClr val="tx1"/>
                </a:solidFill>
                <a:ea typeface="宋体" panose="02010600030101010101" pitchFamily="2" charset="-122"/>
                <a:sym typeface="+mn-ea"/>
              </a:rPr>
              <a:t>条的规定</a:t>
            </a:r>
            <a:r>
              <a:rPr lang="en-US" altLang="zh-CN" sz="3200" b="1" dirty="0" smtClean="0">
                <a:solidFill>
                  <a:schemeClr val="tx1"/>
                </a:solidFill>
                <a:ea typeface="宋体" panose="02010600030101010101" pitchFamily="2" charset="-122"/>
                <a:sym typeface="+mn-ea"/>
              </a:rPr>
              <a:t>。</a:t>
            </a:r>
            <a:endParaRPr lang="en-US" altLang="zh-CN" sz="32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建议选用时应根据实际情况进行复算：</a:t>
            </a:r>
            <a:endParaRPr lang="zh-CN" altLang="en-US" sz="32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rgbClr val="FFFF00"/>
                </a:solidFill>
                <a:ea typeface="宋体" panose="02010600030101010101" pitchFamily="2" charset="-122"/>
                <a:sym typeface="+mn-ea"/>
              </a:rPr>
              <a:t>11.1 </a:t>
            </a:r>
            <a:r>
              <a:rPr lang="zh-CN" altLang="en-US" sz="3200" b="1" dirty="0" smtClean="0">
                <a:solidFill>
                  <a:srgbClr val="FFFF00"/>
                </a:solidFill>
                <a:ea typeface="宋体" panose="02010600030101010101" pitchFamily="2" charset="-122"/>
                <a:sym typeface="+mn-ea"/>
              </a:rPr>
              <a:t>计算按引下线根数为十根时：三相配线，接线型式为1（4P）时</a:t>
            </a:r>
            <a:r>
              <a:rPr lang="en-US" altLang="zh-CN" sz="3200" b="1" dirty="0" smtClean="0">
                <a:solidFill>
                  <a:srgbClr val="FFFF00"/>
                </a:solidFill>
                <a:ea typeface="宋体" panose="02010600030101010101" pitchFamily="2" charset="-122"/>
                <a:sym typeface="+mn-ea"/>
              </a:rPr>
              <a:t>:</a:t>
            </a:r>
            <a:endParaRPr lang="zh-CN" altLang="en-US" sz="32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对于二类防雷： 可选用In≥40kA的II类试验SPD</a:t>
            </a:r>
            <a:endParaRPr lang="zh-CN" altLang="en-US" sz="32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对于三类防雷： 可选用</a:t>
            </a:r>
            <a:r>
              <a:rPr lang="zh-CN" altLang="en-US" sz="3200" b="1" dirty="0" smtClean="0">
                <a:solidFill>
                  <a:srgbClr val="FFFF00"/>
                </a:solidFill>
                <a:ea typeface="宋体" panose="02010600030101010101" pitchFamily="2" charset="-122"/>
                <a:sym typeface="+mn-ea"/>
              </a:rPr>
              <a:t>In≥</a:t>
            </a:r>
            <a:r>
              <a:rPr lang="zh-CN" altLang="en-US" sz="3200" b="1" dirty="0" smtClean="0">
                <a:solidFill>
                  <a:srgbClr val="FFFF00"/>
                </a:solidFill>
                <a:ea typeface="宋体" panose="02010600030101010101" pitchFamily="2" charset="-122"/>
                <a:sym typeface="+mn-ea"/>
              </a:rPr>
              <a:t>20kA的II类试验SPD</a:t>
            </a:r>
            <a:endParaRPr lang="zh-CN" altLang="en-US" sz="3200" b="1" dirty="0" smtClean="0">
              <a:solidFill>
                <a:srgbClr val="FFFF00"/>
              </a:solidFill>
              <a:ea typeface="宋体" panose="02010600030101010101" pitchFamily="2" charset="-122"/>
              <a:sym typeface="+mn-ea"/>
            </a:endParaRPr>
          </a:p>
          <a:p>
            <a:pPr marL="0" indent="0" latinLnBrk="0">
              <a:lnSpc>
                <a:spcPts val="4500"/>
              </a:lnSpc>
              <a:spcBef>
                <a:spcPts val="0"/>
              </a:spcBef>
              <a:buNone/>
            </a:pPr>
            <a:endParaRPr lang="zh-CN" altLang="en-US" sz="3200" b="1" dirty="0" smtClean="0">
              <a:solidFill>
                <a:srgbClr val="FFFF00"/>
              </a:solidFill>
              <a:ea typeface="宋体" panose="02010600030101010101" pitchFamily="2" charset="-122"/>
              <a:sym typeface="+mn-ea"/>
            </a:endParaRPr>
          </a:p>
        </p:txBody>
      </p:sp>
    </p:spTree>
  </p:cSld>
  <p:clrMapOvr>
    <a:masterClrMapping/>
  </p:clrMapOvr>
  <p:transition>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质量分析：技术质量</a:t>
            </a:r>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方面</a:t>
            </a:r>
            <a:endParaRPr lang="en-US" altLang="zh-CN"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701665"/>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a:bodyPr>
          <a:lstStyle/>
          <a:p>
            <a:pPr marL="0" indent="0" latinLnBrk="0">
              <a:lnSpc>
                <a:spcPts val="5000"/>
              </a:lnSpc>
              <a:spcBef>
                <a:spcPts val="0"/>
              </a:spcBef>
              <a:buNone/>
            </a:pPr>
            <a:r>
              <a:rPr lang="zh-CN" altLang="en-US" sz="3200" b="1" dirty="0" smtClean="0">
                <a:solidFill>
                  <a:srgbClr val="FF0000"/>
                </a:solidFill>
                <a:ea typeface="宋体" panose="02010600030101010101" pitchFamily="2" charset="-122"/>
                <a:sym typeface="+mn-ea"/>
              </a:rPr>
              <a:t>违反规范</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应</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字条款</a:t>
            </a:r>
            <a:r>
              <a:rPr lang="zh-CN" altLang="en-US" sz="3200" b="1" dirty="0" smtClean="0">
                <a:solidFill>
                  <a:srgbClr val="FF0000"/>
                </a:solidFill>
                <a:ea typeface="宋体" panose="02010600030101010101" pitchFamily="2" charset="-122"/>
                <a:sym typeface="+mn-ea"/>
              </a:rPr>
              <a:t>的情况：</a:t>
            </a:r>
            <a:endParaRPr lang="zh-CN" altLang="en-US" sz="3200" b="1" dirty="0" smtClean="0">
              <a:solidFill>
                <a:srgbClr val="FF0000"/>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居住类：</a:t>
            </a:r>
            <a:r>
              <a:rPr lang="en-US" altLang="zh-CN" sz="3200" b="1" dirty="0" smtClean="0">
                <a:solidFill>
                  <a:srgbClr val="FFFF00"/>
                </a:solidFill>
                <a:ea typeface="宋体" panose="02010600030101010101" pitchFamily="2" charset="-122"/>
                <a:sym typeface="+mn-ea"/>
              </a:rPr>
              <a:t> </a:t>
            </a: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en-US" altLang="zh-CN" sz="2800" b="1" dirty="0" smtClean="0">
                <a:solidFill>
                  <a:srgbClr val="FFFF00"/>
                </a:solidFill>
                <a:ea typeface="宋体" panose="02010600030101010101" pitchFamily="2" charset="-122"/>
                <a:sym typeface="+mn-ea"/>
              </a:rPr>
              <a:t>11.2 </a:t>
            </a:r>
            <a:r>
              <a:rPr lang="zh-CN" altLang="en-US" sz="2800" b="1" dirty="0" smtClean="0">
                <a:solidFill>
                  <a:srgbClr val="FFFF00"/>
                </a:solidFill>
                <a:ea typeface="宋体" panose="02010600030101010101" pitchFamily="2" charset="-122"/>
                <a:sym typeface="+mn-ea"/>
              </a:rPr>
              <a:t>计算按引下线根数为十根时：单相配线，接线型式为1（</a:t>
            </a:r>
            <a:r>
              <a:rPr lang="en-US" altLang="zh-CN" sz="2800" b="1" dirty="0" smtClean="0">
                <a:solidFill>
                  <a:srgbClr val="FFFF00"/>
                </a:solidFill>
                <a:ea typeface="宋体" panose="02010600030101010101" pitchFamily="2" charset="-122"/>
                <a:sym typeface="+mn-ea"/>
              </a:rPr>
              <a:t>2</a:t>
            </a:r>
            <a:r>
              <a:rPr lang="zh-CN" altLang="en-US" sz="2800" b="1" dirty="0" smtClean="0">
                <a:solidFill>
                  <a:srgbClr val="FFFF00"/>
                </a:solidFill>
                <a:ea typeface="宋体" panose="02010600030101010101" pitchFamily="2" charset="-122"/>
                <a:sym typeface="+mn-ea"/>
              </a:rPr>
              <a:t>P）时</a:t>
            </a:r>
            <a:r>
              <a:rPr lang="en-US" altLang="zh-CN" sz="2800" b="1" dirty="0" smtClean="0">
                <a:solidFill>
                  <a:srgbClr val="FFFF00"/>
                </a:solidFill>
                <a:ea typeface="宋体" panose="02010600030101010101" pitchFamily="2" charset="-122"/>
                <a:sym typeface="+mn-ea"/>
              </a:rPr>
              <a:t>:</a:t>
            </a:r>
            <a:endParaRPr lang="zh-CN" altLang="en-US" sz="28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zh-CN" altLang="en-US" sz="2800" b="1" dirty="0" smtClean="0">
                <a:solidFill>
                  <a:srgbClr val="FFFF00"/>
                </a:solidFill>
                <a:ea typeface="宋体" panose="02010600030101010101" pitchFamily="2" charset="-122"/>
                <a:sym typeface="+mn-ea"/>
              </a:rPr>
              <a:t>对于二类防雷： 可选用In≥</a:t>
            </a:r>
            <a:r>
              <a:rPr lang="en-US" altLang="zh-CN" sz="2800" b="1" dirty="0" smtClean="0">
                <a:solidFill>
                  <a:srgbClr val="FFFF00"/>
                </a:solidFill>
                <a:ea typeface="宋体" panose="02010600030101010101" pitchFamily="2" charset="-122"/>
                <a:sym typeface="+mn-ea"/>
              </a:rPr>
              <a:t>6</a:t>
            </a:r>
            <a:r>
              <a:rPr lang="zh-CN" altLang="en-US" sz="2800" b="1" dirty="0" smtClean="0">
                <a:solidFill>
                  <a:srgbClr val="FFFF00"/>
                </a:solidFill>
                <a:ea typeface="宋体" panose="02010600030101010101" pitchFamily="2" charset="-122"/>
                <a:sym typeface="+mn-ea"/>
              </a:rPr>
              <a:t>0kA的II类试验SPD</a:t>
            </a:r>
            <a:endParaRPr lang="zh-CN" altLang="en-US" sz="28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zh-CN" altLang="en-US" sz="2800" b="1" dirty="0" smtClean="0">
                <a:solidFill>
                  <a:srgbClr val="FFFF00"/>
                </a:solidFill>
                <a:ea typeface="宋体" panose="02010600030101010101" pitchFamily="2" charset="-122"/>
                <a:sym typeface="+mn-ea"/>
              </a:rPr>
              <a:t>对于三类防雷： 可选用In≥</a:t>
            </a:r>
            <a:r>
              <a:rPr lang="en-US" altLang="zh-CN" sz="2800" b="1" dirty="0" smtClean="0">
                <a:solidFill>
                  <a:srgbClr val="FFFF00"/>
                </a:solidFill>
                <a:ea typeface="宋体" panose="02010600030101010101" pitchFamily="2" charset="-122"/>
                <a:sym typeface="+mn-ea"/>
              </a:rPr>
              <a:t>4</a:t>
            </a:r>
            <a:r>
              <a:rPr lang="zh-CN" altLang="en-US" sz="2800" b="1" dirty="0" smtClean="0">
                <a:solidFill>
                  <a:srgbClr val="FFFF00"/>
                </a:solidFill>
                <a:ea typeface="宋体" panose="02010600030101010101" pitchFamily="2" charset="-122"/>
                <a:sym typeface="+mn-ea"/>
              </a:rPr>
              <a:t>0kA的II类试验SPD</a:t>
            </a:r>
            <a:endParaRPr lang="zh-CN" altLang="en-US" sz="28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en-US" altLang="zh-CN" sz="2800" b="1" dirty="0" smtClean="0">
                <a:solidFill>
                  <a:schemeClr val="tx1"/>
                </a:solidFill>
                <a:ea typeface="宋体" panose="02010600030101010101" pitchFamily="2" charset="-122"/>
                <a:sym typeface="+mn-ea"/>
              </a:rPr>
              <a:t>12 </a:t>
            </a:r>
            <a:r>
              <a:rPr lang="zh-CN" altLang="en-US" sz="3200" b="1" dirty="0" smtClean="0">
                <a:solidFill>
                  <a:schemeClr val="tx1"/>
                </a:solidFill>
                <a:ea typeface="宋体" panose="02010600030101010101" pitchFamily="2" charset="-122"/>
                <a:sym typeface="+mn-ea"/>
              </a:rPr>
              <a:t>防雷接闪器网格的设置未能满足规范规定的网</a:t>
            </a: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chemeClr val="tx1"/>
                </a:solidFill>
                <a:ea typeface="宋体" panose="02010600030101010101" pitchFamily="2" charset="-122"/>
                <a:sym typeface="+mn-ea"/>
              </a:rPr>
              <a:t>格要求</a:t>
            </a:r>
            <a:r>
              <a:rPr lang="en-US" altLang="zh-CN" sz="3200" b="1" dirty="0" smtClean="0">
                <a:solidFill>
                  <a:schemeClr val="tx1"/>
                </a:solidFill>
                <a:ea typeface="宋体" panose="02010600030101010101" pitchFamily="2" charset="-122"/>
                <a:sym typeface="+mn-ea"/>
              </a:rPr>
              <a:t>,</a:t>
            </a:r>
            <a:r>
              <a:rPr lang="en-US" altLang="zh-CN" sz="3200" b="1" dirty="0" smtClean="0">
                <a:solidFill>
                  <a:schemeClr val="tx1"/>
                </a:solidFill>
                <a:ea typeface="宋体" panose="02010600030101010101" pitchFamily="2" charset="-122"/>
                <a:sym typeface="+mn-ea"/>
              </a:rPr>
              <a:t>违反</a:t>
            </a:r>
            <a:r>
              <a:rPr lang="zh-CN" altLang="en-US" sz="3200" b="1" dirty="0" smtClean="0">
                <a:solidFill>
                  <a:schemeClr val="tx1"/>
                </a:solidFill>
                <a:ea typeface="宋体" panose="02010600030101010101" pitchFamily="2" charset="-122"/>
                <a:sym typeface="+mn-ea"/>
              </a:rPr>
              <a:t>《建筑物防雷设计规范》</a:t>
            </a:r>
            <a:r>
              <a:rPr lang="en-US" altLang="zh-CN" sz="3200" b="1" dirty="0" smtClean="0">
                <a:solidFill>
                  <a:schemeClr val="tx1"/>
                </a:solidFill>
                <a:ea typeface="宋体" panose="02010600030101010101" pitchFamily="2" charset="-122"/>
                <a:sym typeface="+mn-ea"/>
              </a:rPr>
              <a:t>GB50057-2010</a:t>
            </a:r>
            <a:r>
              <a:rPr lang="zh-CN" altLang="en-US" sz="3200" b="1" dirty="0" smtClean="0">
                <a:solidFill>
                  <a:schemeClr val="tx1"/>
                </a:solidFill>
                <a:ea typeface="宋体" panose="02010600030101010101" pitchFamily="2" charset="-122"/>
                <a:sym typeface="+mn-ea"/>
              </a:rPr>
              <a:t>中第</a:t>
            </a:r>
            <a:r>
              <a:rPr lang="en-US" altLang="zh-CN" sz="3200" b="1" dirty="0" smtClean="0">
                <a:solidFill>
                  <a:schemeClr val="tx1"/>
                </a:solidFill>
                <a:ea typeface="宋体" panose="02010600030101010101" pitchFamily="2" charset="-122"/>
                <a:sym typeface="+mn-ea"/>
              </a:rPr>
              <a:t>4.3~4.4</a:t>
            </a:r>
            <a:r>
              <a:rPr lang="zh-CN" altLang="en-US" sz="3200" b="1" dirty="0" smtClean="0">
                <a:solidFill>
                  <a:schemeClr val="tx1"/>
                </a:solidFill>
                <a:ea typeface="宋体" panose="02010600030101010101" pitchFamily="2" charset="-122"/>
                <a:sym typeface="+mn-ea"/>
              </a:rPr>
              <a:t>条的规定</a:t>
            </a:r>
            <a:r>
              <a:rPr lang="en-US" altLang="zh-CN" sz="3200" b="1" dirty="0" smtClean="0">
                <a:solidFill>
                  <a:schemeClr val="tx1"/>
                </a:solidFill>
                <a:ea typeface="宋体" panose="02010600030101010101" pitchFamily="2" charset="-122"/>
                <a:sym typeface="+mn-ea"/>
              </a:rPr>
              <a:t>。</a:t>
            </a:r>
            <a:endParaRPr lang="en-US" altLang="zh-CN"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zh-CN" altLang="en-US" sz="3200" b="1" dirty="0" smtClean="0">
              <a:solidFill>
                <a:schemeClr val="tx1"/>
              </a:solidFill>
              <a:ea typeface="宋体" panose="02010600030101010101" pitchFamily="2" charset="-122"/>
              <a:sym typeface="+mn-ea"/>
            </a:endParaRPr>
          </a:p>
        </p:txBody>
      </p:sp>
    </p:spTree>
  </p:cSld>
  <p:clrMapOvr>
    <a:masterClrMapping/>
  </p:clrMapOvr>
  <p:transition>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质量分析：技术质量</a:t>
            </a:r>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方面</a:t>
            </a:r>
            <a:endParaRPr lang="en-US" altLang="zh-CN"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701665"/>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fontScale="90000"/>
          </a:bodyPr>
          <a:lstStyle/>
          <a:p>
            <a:pPr marL="0" indent="0" latinLnBrk="0">
              <a:lnSpc>
                <a:spcPts val="5000"/>
              </a:lnSpc>
              <a:spcBef>
                <a:spcPts val="0"/>
              </a:spcBef>
              <a:buNone/>
            </a:pPr>
            <a:r>
              <a:rPr lang="zh-CN" altLang="en-US" sz="3200" b="1" dirty="0" smtClean="0">
                <a:solidFill>
                  <a:srgbClr val="FF0000"/>
                </a:solidFill>
                <a:ea typeface="宋体" panose="02010600030101010101" pitchFamily="2" charset="-122"/>
                <a:sym typeface="+mn-ea"/>
              </a:rPr>
              <a:t>违反规范</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应</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字条款</a:t>
            </a:r>
            <a:r>
              <a:rPr lang="zh-CN" altLang="en-US" sz="3200" b="1" dirty="0" smtClean="0">
                <a:solidFill>
                  <a:srgbClr val="FF0000"/>
                </a:solidFill>
                <a:ea typeface="宋体" panose="02010600030101010101" pitchFamily="2" charset="-122"/>
                <a:sym typeface="+mn-ea"/>
              </a:rPr>
              <a:t>的情况：</a:t>
            </a:r>
            <a:endParaRPr lang="zh-CN" altLang="en-US" sz="3200" b="1" dirty="0" smtClean="0">
              <a:solidFill>
                <a:srgbClr val="FF0000"/>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居住类：</a:t>
            </a:r>
            <a:r>
              <a:rPr lang="en-US" altLang="zh-CN" sz="3200" b="1" dirty="0" smtClean="0">
                <a:solidFill>
                  <a:srgbClr val="FFFF00"/>
                </a:solidFill>
                <a:ea typeface="宋体" panose="02010600030101010101" pitchFamily="2" charset="-122"/>
                <a:sym typeface="+mn-ea"/>
              </a:rPr>
              <a:t> </a:t>
            </a: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chemeClr val="tx1"/>
                </a:solidFill>
                <a:ea typeface="宋体" panose="02010600030101010101" pitchFamily="2" charset="-122"/>
                <a:sym typeface="+mn-ea"/>
              </a:rPr>
              <a:t>13 </a:t>
            </a:r>
            <a:r>
              <a:rPr sz="3200" b="1" dirty="0" smtClean="0">
                <a:solidFill>
                  <a:schemeClr val="tx1"/>
                </a:solidFill>
                <a:ea typeface="宋体" panose="02010600030101010101" pitchFamily="2" charset="-122"/>
                <a:sym typeface="+mn-ea"/>
              </a:rPr>
              <a:t>住宅一层门厅未设置残疾人可控的照明开关。</a:t>
            </a:r>
            <a:endParaRPr sz="32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chemeClr val="tx1"/>
                </a:solidFill>
                <a:ea typeface="宋体" panose="02010600030101010101" pitchFamily="2" charset="-122"/>
                <a:sym typeface="+mn-ea"/>
              </a:rPr>
              <a:t>违反《住宅建筑电气设计规范》</a:t>
            </a:r>
            <a:r>
              <a:rPr lang="en-US" altLang="zh-CN" sz="3200" b="1" dirty="0" smtClean="0">
                <a:solidFill>
                  <a:schemeClr val="tx1"/>
                </a:solidFill>
                <a:ea typeface="宋体" panose="02010600030101010101" pitchFamily="2" charset="-122"/>
                <a:sym typeface="+mn-ea"/>
              </a:rPr>
              <a:t>JGJ241-2011</a:t>
            </a:r>
            <a:r>
              <a:rPr lang="zh-CN" altLang="en-US" sz="3200" b="1" dirty="0" smtClean="0">
                <a:solidFill>
                  <a:schemeClr val="tx1"/>
                </a:solidFill>
                <a:ea typeface="宋体" panose="02010600030101010101" pitchFamily="2" charset="-122"/>
                <a:sym typeface="+mn-ea"/>
              </a:rPr>
              <a:t>中第</a:t>
            </a:r>
            <a:r>
              <a:rPr lang="en-US" altLang="zh-CN" sz="3200" b="1" dirty="0" smtClean="0">
                <a:solidFill>
                  <a:schemeClr val="tx1"/>
                </a:solidFill>
                <a:ea typeface="宋体" panose="02010600030101010101" pitchFamily="2" charset="-122"/>
                <a:sym typeface="+mn-ea"/>
              </a:rPr>
              <a:t>9.2.4</a:t>
            </a:r>
            <a:r>
              <a:rPr lang="zh-CN" altLang="en-US" sz="3200" b="1" dirty="0" smtClean="0">
                <a:solidFill>
                  <a:schemeClr val="tx1"/>
                </a:solidFill>
                <a:ea typeface="宋体" panose="02010600030101010101" pitchFamily="2" charset="-122"/>
                <a:sym typeface="+mn-ea"/>
              </a:rPr>
              <a:t>条规定。</a:t>
            </a: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zh-CN" altLang="en-US" sz="3200" b="1" dirty="0" smtClean="0">
              <a:solidFill>
                <a:srgbClr val="FF0000"/>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chemeClr val="tx1"/>
                </a:solidFill>
                <a:ea typeface="宋体" panose="02010600030101010101" pitchFamily="2" charset="-122"/>
                <a:sym typeface="+mn-ea"/>
              </a:rPr>
              <a:t>14 </a:t>
            </a:r>
            <a:r>
              <a:rPr lang="zh-CN" altLang="en-US" sz="3200" b="1" dirty="0" smtClean="0">
                <a:solidFill>
                  <a:schemeClr val="tx1"/>
                </a:solidFill>
                <a:ea typeface="宋体" panose="02010600030101010101" pitchFamily="2" charset="-122"/>
                <a:sym typeface="+mn-ea"/>
              </a:rPr>
              <a:t>光</a:t>
            </a:r>
            <a:r>
              <a:rPr lang="en-US" altLang="zh-CN" sz="3200" b="1" dirty="0" smtClean="0">
                <a:solidFill>
                  <a:schemeClr val="tx1"/>
                </a:solidFill>
                <a:ea typeface="宋体" panose="02010600030101010101" pitchFamily="2" charset="-122"/>
                <a:sym typeface="+mn-ea"/>
              </a:rPr>
              <a:t>纤到户壁嵌式配线箱安装于人形楼梯踏步侧墙上</a:t>
            </a:r>
            <a:r>
              <a:rPr lang="zh-CN" altLang="en-US" sz="3200" b="1" dirty="0" smtClean="0">
                <a:solidFill>
                  <a:schemeClr val="tx1"/>
                </a:solidFill>
                <a:ea typeface="宋体" panose="02010600030101010101" pitchFamily="2" charset="-122"/>
                <a:sym typeface="+mn-ea"/>
              </a:rPr>
              <a:t>，违反《住宅区和住宅建筑内光纤到户通信设施工程设计规范》GB 50846-2012中第</a:t>
            </a:r>
            <a:r>
              <a:rPr lang="en-US" altLang="zh-CN" sz="3200" b="1" dirty="0" smtClean="0">
                <a:solidFill>
                  <a:schemeClr val="tx1"/>
                </a:solidFill>
                <a:ea typeface="宋体" panose="02010600030101010101" pitchFamily="2" charset="-122"/>
                <a:sym typeface="+mn-ea"/>
              </a:rPr>
              <a:t>5.2.1-3</a:t>
            </a:r>
            <a:r>
              <a:rPr lang="zh-CN" altLang="en-US" sz="3200" b="1" dirty="0" smtClean="0">
                <a:solidFill>
                  <a:schemeClr val="tx1"/>
                </a:solidFill>
                <a:ea typeface="宋体" panose="02010600030101010101" pitchFamily="2" charset="-122"/>
                <a:sym typeface="+mn-ea"/>
              </a:rPr>
              <a:t>条规定。</a:t>
            </a: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zh-CN" altLang="en-US" sz="3200" b="1" dirty="0" smtClean="0">
              <a:solidFill>
                <a:schemeClr val="tx1"/>
              </a:solidFill>
              <a:ea typeface="宋体" panose="02010600030101010101" pitchFamily="2" charset="-122"/>
              <a:sym typeface="+mn-ea"/>
            </a:endParaRPr>
          </a:p>
        </p:txBody>
      </p:sp>
    </p:spTree>
  </p:cSld>
  <p:clrMapOvr>
    <a:masterClrMapping/>
  </p:clrMapOvr>
  <p:transition>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质量分析：技术质量</a:t>
            </a:r>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方面</a:t>
            </a:r>
            <a:endParaRPr lang="en-US" altLang="zh-CN"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701665"/>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a:bodyPr>
          <a:lstStyle/>
          <a:p>
            <a:pPr marL="0" indent="0" latinLnBrk="0">
              <a:lnSpc>
                <a:spcPts val="5000"/>
              </a:lnSpc>
              <a:spcBef>
                <a:spcPts val="0"/>
              </a:spcBef>
              <a:buNone/>
            </a:pPr>
            <a:r>
              <a:rPr lang="zh-CN" altLang="en-US" sz="3200" b="1" dirty="0" smtClean="0">
                <a:solidFill>
                  <a:srgbClr val="FF0000"/>
                </a:solidFill>
                <a:ea typeface="宋体" panose="02010600030101010101" pitchFamily="2" charset="-122"/>
                <a:sym typeface="+mn-ea"/>
              </a:rPr>
              <a:t>违反规范</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应</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字条款</a:t>
            </a:r>
            <a:r>
              <a:rPr lang="zh-CN" altLang="en-US" sz="3200" b="1" dirty="0" smtClean="0">
                <a:solidFill>
                  <a:srgbClr val="FF0000"/>
                </a:solidFill>
                <a:ea typeface="宋体" panose="02010600030101010101" pitchFamily="2" charset="-122"/>
                <a:sym typeface="+mn-ea"/>
              </a:rPr>
              <a:t>的情况：</a:t>
            </a:r>
            <a:endParaRPr lang="zh-CN" altLang="en-US" sz="3200" b="1" dirty="0" smtClean="0">
              <a:solidFill>
                <a:srgbClr val="FF0000"/>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居住类：</a:t>
            </a:r>
            <a:r>
              <a:rPr lang="en-US" altLang="zh-CN" sz="3200" b="1" dirty="0" smtClean="0">
                <a:solidFill>
                  <a:srgbClr val="FFFF00"/>
                </a:solidFill>
                <a:ea typeface="宋体" panose="02010600030101010101" pitchFamily="2" charset="-122"/>
                <a:sym typeface="+mn-ea"/>
              </a:rPr>
              <a:t> </a:t>
            </a: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chemeClr val="tx1"/>
                </a:solidFill>
                <a:ea typeface="宋体" panose="02010600030101010101" pitchFamily="2" charset="-122"/>
                <a:sym typeface="+mn-ea"/>
              </a:rPr>
              <a:t>15   消防控制室应</a:t>
            </a:r>
            <a:r>
              <a:rPr lang="zh-CN" altLang="en-US" sz="3200" b="1" dirty="0" smtClean="0">
                <a:solidFill>
                  <a:schemeClr val="tx1"/>
                </a:solidFill>
                <a:ea typeface="宋体" panose="02010600030101010101" pitchFamily="2" charset="-122"/>
                <a:sym typeface="+mn-ea"/>
              </a:rPr>
              <a:t>未</a:t>
            </a:r>
            <a:r>
              <a:rPr lang="en-US" altLang="zh-CN" sz="3200" b="1" dirty="0" smtClean="0">
                <a:solidFill>
                  <a:schemeClr val="tx1"/>
                </a:solidFill>
                <a:ea typeface="宋体" panose="02010600030101010101" pitchFamily="2" charset="-122"/>
                <a:sym typeface="+mn-ea"/>
              </a:rPr>
              <a:t>设置疏散照明和疏散指示标志</a:t>
            </a:r>
            <a:r>
              <a:rPr lang="zh-CN" altLang="en-US" sz="3200" b="1" dirty="0" smtClean="0">
                <a:solidFill>
                  <a:schemeClr val="tx1"/>
                </a:solidFill>
                <a:ea typeface="宋体" panose="02010600030101010101" pitchFamily="2" charset="-122"/>
                <a:sym typeface="+mn-ea"/>
              </a:rPr>
              <a:t>，</a:t>
            </a:r>
            <a:endParaRPr lang="en-US" altLang="zh-CN" sz="32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chemeClr val="tx1"/>
                </a:solidFill>
                <a:ea typeface="宋体" panose="02010600030101010101" pitchFamily="2" charset="-122"/>
                <a:sym typeface="+mn-ea"/>
              </a:rPr>
              <a:t>违反《消防应急照明和疏散指示系统技术标准》</a:t>
            </a:r>
            <a:r>
              <a:rPr lang="en-US" altLang="zh-CN" sz="3200" b="1" dirty="0" smtClean="0">
                <a:solidFill>
                  <a:schemeClr val="tx1"/>
                </a:solidFill>
                <a:ea typeface="宋体" panose="02010600030101010101" pitchFamily="2" charset="-122"/>
                <a:sym typeface="+mn-ea"/>
              </a:rPr>
              <a:t>GB51309-2018</a:t>
            </a:r>
            <a:r>
              <a:rPr lang="zh-CN" altLang="en-US" sz="3200" b="1" dirty="0" smtClean="0">
                <a:solidFill>
                  <a:schemeClr val="tx1"/>
                </a:solidFill>
                <a:ea typeface="宋体" panose="02010600030101010101" pitchFamily="2" charset="-122"/>
                <a:sym typeface="+mn-ea"/>
              </a:rPr>
              <a:t>中第</a:t>
            </a:r>
            <a:r>
              <a:rPr lang="en-US" altLang="zh-CN" sz="3200" b="1" dirty="0" smtClean="0">
                <a:solidFill>
                  <a:schemeClr val="tx1"/>
                </a:solidFill>
                <a:ea typeface="宋体" panose="02010600030101010101" pitchFamily="2" charset="-122"/>
                <a:sym typeface="+mn-ea"/>
              </a:rPr>
              <a:t>3.2.5</a:t>
            </a:r>
            <a:r>
              <a:rPr lang="zh-CN" altLang="en-US" sz="3200" b="1" dirty="0" smtClean="0">
                <a:solidFill>
                  <a:schemeClr val="tx1"/>
                </a:solidFill>
                <a:ea typeface="宋体" panose="02010600030101010101" pitchFamily="2" charset="-122"/>
                <a:sym typeface="+mn-ea"/>
              </a:rPr>
              <a:t>条规定。</a:t>
            </a: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en-US" altLang="zh-CN" sz="32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chemeClr val="tx1"/>
                </a:solidFill>
                <a:ea typeface="宋体" panose="02010600030101010101" pitchFamily="2" charset="-122"/>
                <a:sym typeface="+mn-ea"/>
              </a:rPr>
              <a:t>16  集中控制型应急照明集中电源不应该取自正常照明箱</a:t>
            </a:r>
            <a:r>
              <a:rPr lang="zh-CN" altLang="en-US" sz="3200" b="1" dirty="0" smtClean="0">
                <a:solidFill>
                  <a:schemeClr val="tx1"/>
                </a:solidFill>
                <a:ea typeface="宋体" panose="02010600030101010101" pitchFamily="2" charset="-122"/>
                <a:sym typeface="+mn-ea"/>
              </a:rPr>
              <a:t>，</a:t>
            </a:r>
            <a:r>
              <a:rPr lang="zh-CN" altLang="en-US" sz="3200" b="1" dirty="0" smtClean="0">
                <a:solidFill>
                  <a:schemeClr val="tx1"/>
                </a:solidFill>
                <a:ea typeface="宋体" panose="02010600030101010101" pitchFamily="2" charset="-122"/>
                <a:sym typeface="+mn-ea"/>
              </a:rPr>
              <a:t>违反《消防应急照明和疏散指示系统技术标准》</a:t>
            </a:r>
            <a:r>
              <a:rPr lang="en-US" altLang="zh-CN" sz="3200" b="1" dirty="0" smtClean="0">
                <a:solidFill>
                  <a:schemeClr val="tx1"/>
                </a:solidFill>
                <a:ea typeface="宋体" panose="02010600030101010101" pitchFamily="2" charset="-122"/>
                <a:sym typeface="+mn-ea"/>
              </a:rPr>
              <a:t>GB51309-2018</a:t>
            </a:r>
            <a:r>
              <a:rPr lang="zh-CN" altLang="en-US" sz="3200" b="1" dirty="0" smtClean="0">
                <a:solidFill>
                  <a:schemeClr val="tx1"/>
                </a:solidFill>
                <a:ea typeface="宋体" panose="02010600030101010101" pitchFamily="2" charset="-122"/>
                <a:sym typeface="+mn-ea"/>
              </a:rPr>
              <a:t>中第</a:t>
            </a:r>
            <a:r>
              <a:rPr lang="en-US" altLang="zh-CN" sz="3200" b="1" dirty="0" smtClean="0">
                <a:solidFill>
                  <a:schemeClr val="tx1"/>
                </a:solidFill>
                <a:ea typeface="宋体" panose="02010600030101010101" pitchFamily="2" charset="-122"/>
                <a:sym typeface="+mn-ea"/>
              </a:rPr>
              <a:t>3.3.8-3-1</a:t>
            </a:r>
            <a:r>
              <a:rPr lang="zh-CN" altLang="en-US" sz="3200" b="1" dirty="0" smtClean="0">
                <a:solidFill>
                  <a:schemeClr val="tx1"/>
                </a:solidFill>
                <a:ea typeface="宋体" panose="02010600030101010101" pitchFamily="2" charset="-122"/>
                <a:sym typeface="+mn-ea"/>
              </a:rPr>
              <a:t>）</a:t>
            </a:r>
            <a:r>
              <a:rPr lang="zh-CN" altLang="en-US" sz="3200" b="1" dirty="0" smtClean="0">
                <a:solidFill>
                  <a:schemeClr val="tx1"/>
                </a:solidFill>
                <a:ea typeface="宋体" panose="02010600030101010101" pitchFamily="2" charset="-122"/>
                <a:sym typeface="+mn-ea"/>
              </a:rPr>
              <a:t>条规定。</a:t>
            </a: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en-US" altLang="zh-CN"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en-US" altLang="zh-CN" sz="2800" b="1" dirty="0" smtClean="0">
              <a:solidFill>
                <a:schemeClr val="tx1"/>
              </a:solidFill>
              <a:ea typeface="宋体" panose="02010600030101010101" pitchFamily="2" charset="-122"/>
              <a:sym typeface="+mn-ea"/>
            </a:endParaRPr>
          </a:p>
        </p:txBody>
      </p:sp>
    </p:spTree>
  </p:cSld>
  <p:clrMapOvr>
    <a:masterClrMapping/>
  </p:clrMapOvr>
  <p:transition>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质量分析：技术质量</a:t>
            </a:r>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方面</a:t>
            </a:r>
            <a:endParaRPr lang="en-US" altLang="zh-CN"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701665"/>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a:bodyPr>
          <a:lstStyle/>
          <a:p>
            <a:pPr marL="0" indent="0" latinLnBrk="0">
              <a:lnSpc>
                <a:spcPts val="5000"/>
              </a:lnSpc>
              <a:spcBef>
                <a:spcPts val="0"/>
              </a:spcBef>
              <a:buNone/>
            </a:pPr>
            <a:r>
              <a:rPr lang="zh-CN" altLang="en-US" sz="3200" b="1" dirty="0" smtClean="0">
                <a:solidFill>
                  <a:srgbClr val="FF0000"/>
                </a:solidFill>
                <a:ea typeface="宋体" panose="02010600030101010101" pitchFamily="2" charset="-122"/>
                <a:sym typeface="+mn-ea"/>
              </a:rPr>
              <a:t>违反规范</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应</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字条款</a:t>
            </a:r>
            <a:r>
              <a:rPr lang="zh-CN" altLang="en-US" sz="3200" b="1" dirty="0" smtClean="0">
                <a:solidFill>
                  <a:srgbClr val="FF0000"/>
                </a:solidFill>
                <a:ea typeface="宋体" panose="02010600030101010101" pitchFamily="2" charset="-122"/>
                <a:sym typeface="+mn-ea"/>
              </a:rPr>
              <a:t>的情况：</a:t>
            </a:r>
            <a:endParaRPr lang="zh-CN" altLang="en-US" sz="3200" b="1" dirty="0" smtClean="0">
              <a:solidFill>
                <a:srgbClr val="FF0000"/>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居住类：</a:t>
            </a:r>
            <a:endParaRPr lang="zh-CN" altLang="en-US" sz="32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chemeClr val="tx1"/>
                </a:solidFill>
                <a:ea typeface="宋体" panose="02010600030101010101" pitchFamily="2" charset="-122"/>
                <a:sym typeface="+mn-ea"/>
              </a:rPr>
              <a:t>17</a:t>
            </a:r>
            <a:r>
              <a:rPr lang="en-US" altLang="zh-CN" sz="3200" b="1" dirty="0" smtClean="0">
                <a:solidFill>
                  <a:srgbClr val="FFFF00"/>
                </a:solidFill>
                <a:ea typeface="宋体" panose="02010600030101010101" pitchFamily="2" charset="-122"/>
                <a:sym typeface="+mn-ea"/>
              </a:rPr>
              <a:t>  </a:t>
            </a:r>
            <a:r>
              <a:rPr lang="zh-CN" altLang="en-US" sz="3200" b="1" dirty="0" smtClean="0">
                <a:solidFill>
                  <a:schemeClr val="tx1"/>
                </a:solidFill>
                <a:ea typeface="宋体" panose="02010600030101010101" pitchFamily="2" charset="-122"/>
                <a:sym typeface="+mn-ea"/>
              </a:rPr>
              <a:t>消防风机的消防模块数量不满足监视要求，</a:t>
            </a:r>
            <a:r>
              <a:rPr lang="zh-CN" altLang="en-US" sz="3200" b="1" dirty="0" smtClean="0">
                <a:solidFill>
                  <a:schemeClr val="tx1"/>
                </a:solidFill>
                <a:ea typeface="宋体" panose="02010600030101010101" pitchFamily="2" charset="-122"/>
                <a:sym typeface="+mn-ea"/>
              </a:rPr>
              <a:t>违反《火灾自动报警系统设计规范》</a:t>
            </a:r>
            <a:r>
              <a:rPr lang="en-US" altLang="zh-CN" sz="3200" b="1" dirty="0" smtClean="0">
                <a:solidFill>
                  <a:schemeClr val="tx1"/>
                </a:solidFill>
                <a:ea typeface="宋体" panose="02010600030101010101" pitchFamily="2" charset="-122"/>
                <a:sym typeface="+mn-ea"/>
              </a:rPr>
              <a:t>GB50116-2013</a:t>
            </a:r>
            <a:r>
              <a:rPr lang="zh-CN" altLang="en-US" sz="3200" b="1" dirty="0" smtClean="0">
                <a:solidFill>
                  <a:schemeClr val="tx1"/>
                </a:solidFill>
                <a:ea typeface="宋体" panose="02010600030101010101" pitchFamily="2" charset="-122"/>
                <a:sym typeface="+mn-ea"/>
              </a:rPr>
              <a:t>附录</a:t>
            </a:r>
            <a:r>
              <a:rPr lang="en-US" altLang="zh-CN" sz="3200" b="1" dirty="0" smtClean="0">
                <a:solidFill>
                  <a:schemeClr val="tx1"/>
                </a:solidFill>
                <a:ea typeface="宋体" panose="02010600030101010101" pitchFamily="2" charset="-122"/>
                <a:sym typeface="+mn-ea"/>
              </a:rPr>
              <a:t>A</a:t>
            </a:r>
            <a:r>
              <a:rPr lang="zh-CN" altLang="en-US" sz="3200" b="1" dirty="0" smtClean="0">
                <a:solidFill>
                  <a:schemeClr val="tx1"/>
                </a:solidFill>
                <a:ea typeface="宋体" panose="02010600030101010101" pitchFamily="2" charset="-122"/>
                <a:sym typeface="+mn-ea"/>
              </a:rPr>
              <a:t>的</a:t>
            </a:r>
            <a:r>
              <a:rPr lang="zh-CN" altLang="en-US" sz="3200" b="1" dirty="0" smtClean="0">
                <a:solidFill>
                  <a:schemeClr val="tx1"/>
                </a:solidFill>
                <a:ea typeface="宋体" panose="02010600030101010101" pitchFamily="2" charset="-122"/>
                <a:sym typeface="+mn-ea"/>
              </a:rPr>
              <a:t>规定。</a:t>
            </a: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信号种类：风机启动（</a:t>
            </a:r>
            <a:r>
              <a:rPr lang="en-US" altLang="zh-CN" sz="3200" b="1" dirty="0" smtClean="0">
                <a:solidFill>
                  <a:srgbClr val="FFFF00"/>
                </a:solidFill>
                <a:ea typeface="宋体" panose="02010600030101010101" pitchFamily="2" charset="-122"/>
                <a:sym typeface="+mn-ea"/>
              </a:rPr>
              <a:t>1</a:t>
            </a:r>
            <a:r>
              <a:rPr lang="zh-CN" altLang="en-US" sz="3200" b="1" dirty="0" smtClean="0">
                <a:solidFill>
                  <a:srgbClr val="FFFF00"/>
                </a:solidFill>
                <a:ea typeface="宋体" panose="02010600030101010101" pitchFamily="2" charset="-122"/>
                <a:sym typeface="+mn-ea"/>
              </a:rPr>
              <a:t>）；风机启、停状态反馈  （</a:t>
            </a:r>
            <a:r>
              <a:rPr lang="en-US" altLang="zh-CN" sz="3200" b="1" dirty="0" smtClean="0">
                <a:solidFill>
                  <a:srgbClr val="FFFF00"/>
                </a:solidFill>
                <a:ea typeface="宋体" panose="02010600030101010101" pitchFamily="2" charset="-122"/>
                <a:sym typeface="+mn-ea"/>
              </a:rPr>
              <a:t>2</a:t>
            </a:r>
            <a:r>
              <a:rPr lang="zh-CN" altLang="en-US" sz="3200" b="1" dirty="0" smtClean="0">
                <a:solidFill>
                  <a:srgbClr val="FFFF00"/>
                </a:solidFill>
                <a:ea typeface="宋体" panose="02010600030101010101" pitchFamily="2" charset="-122"/>
                <a:sym typeface="+mn-ea"/>
              </a:rPr>
              <a:t>）；过负荷反馈（</a:t>
            </a:r>
            <a:r>
              <a:rPr lang="en-US" altLang="zh-CN" sz="3200" b="1" dirty="0" smtClean="0">
                <a:solidFill>
                  <a:srgbClr val="FFFF00"/>
                </a:solidFill>
                <a:ea typeface="宋体" panose="02010600030101010101" pitchFamily="2" charset="-122"/>
                <a:sym typeface="+mn-ea"/>
              </a:rPr>
              <a:t>1</a:t>
            </a:r>
            <a:r>
              <a:rPr lang="zh-CN" altLang="en-US" sz="3200" b="1" dirty="0" smtClean="0">
                <a:solidFill>
                  <a:srgbClr val="FFFF00"/>
                </a:solidFill>
                <a:ea typeface="宋体" panose="02010600030101010101" pitchFamily="2" charset="-122"/>
                <a:sym typeface="+mn-ea"/>
              </a:rPr>
              <a:t>）；手动、自动状态反馈（</a:t>
            </a:r>
            <a:r>
              <a:rPr lang="en-US" altLang="zh-CN" sz="3200" b="1" dirty="0" smtClean="0">
                <a:solidFill>
                  <a:srgbClr val="FFFF00"/>
                </a:solidFill>
                <a:ea typeface="宋体" panose="02010600030101010101" pitchFamily="2" charset="-122"/>
                <a:sym typeface="+mn-ea"/>
              </a:rPr>
              <a:t>2</a:t>
            </a:r>
            <a:r>
              <a:rPr lang="zh-CN" altLang="en-US" sz="3200" b="1" dirty="0" smtClean="0">
                <a:solidFill>
                  <a:srgbClr val="FFFF00"/>
                </a:solidFill>
                <a:ea typeface="宋体" panose="02010600030101010101" pitchFamily="2" charset="-122"/>
                <a:sym typeface="+mn-ea"/>
              </a:rPr>
              <a:t>）</a:t>
            </a:r>
            <a:r>
              <a:rPr lang="zh-CN" altLang="en-US" sz="3200" b="1" dirty="0" smtClean="0">
                <a:solidFill>
                  <a:srgbClr val="FFFF00"/>
                </a:solidFill>
                <a:ea typeface="宋体" panose="02010600030101010101" pitchFamily="2" charset="-122"/>
                <a:sym typeface="+mn-ea"/>
              </a:rPr>
              <a:t>。</a:t>
            </a:r>
            <a:endParaRPr lang="zh-CN" altLang="en-US" sz="32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故一般情况下：需要</a:t>
            </a:r>
            <a:r>
              <a:rPr lang="en-US" altLang="zh-CN" sz="3200" b="1" dirty="0" smtClean="0">
                <a:solidFill>
                  <a:srgbClr val="FFFF00"/>
                </a:solidFill>
                <a:ea typeface="宋体" panose="02010600030101010101" pitchFamily="2" charset="-122"/>
                <a:sym typeface="+mn-ea"/>
              </a:rPr>
              <a:t>1</a:t>
            </a:r>
            <a:r>
              <a:rPr lang="zh-CN" altLang="en-US" sz="3200" b="1" dirty="0" smtClean="0">
                <a:solidFill>
                  <a:srgbClr val="FFFF00"/>
                </a:solidFill>
                <a:ea typeface="宋体" panose="02010600030101010101" pitchFamily="2" charset="-122"/>
                <a:sym typeface="+mn-ea"/>
              </a:rPr>
              <a:t>个</a:t>
            </a:r>
            <a:r>
              <a:rPr lang="en-US" altLang="zh-CN" sz="3200" b="1" dirty="0" smtClean="0">
                <a:solidFill>
                  <a:srgbClr val="FFFF00"/>
                </a:solidFill>
                <a:ea typeface="宋体" panose="02010600030101010101" pitchFamily="2" charset="-122"/>
                <a:sym typeface="+mn-ea"/>
              </a:rPr>
              <a:t>I/0</a:t>
            </a:r>
            <a:r>
              <a:rPr lang="zh-CN" altLang="en-US" sz="3200" b="1" dirty="0" smtClean="0">
                <a:solidFill>
                  <a:srgbClr val="FFFF00"/>
                </a:solidFill>
                <a:ea typeface="宋体" panose="02010600030101010101" pitchFamily="2" charset="-122"/>
                <a:sym typeface="+mn-ea"/>
              </a:rPr>
              <a:t>模块、</a:t>
            </a:r>
            <a:r>
              <a:rPr lang="en-US" altLang="zh-CN" sz="3200" b="1" dirty="0" smtClean="0">
                <a:solidFill>
                  <a:srgbClr val="FFFF00"/>
                </a:solidFill>
                <a:ea typeface="宋体" panose="02010600030101010101" pitchFamily="2" charset="-122"/>
                <a:sym typeface="+mn-ea"/>
              </a:rPr>
              <a:t>4</a:t>
            </a:r>
            <a:r>
              <a:rPr lang="zh-CN" altLang="en-US" sz="3200" b="1" dirty="0" smtClean="0">
                <a:solidFill>
                  <a:srgbClr val="FFFF00"/>
                </a:solidFill>
                <a:ea typeface="宋体" panose="02010600030101010101" pitchFamily="2" charset="-122"/>
                <a:sym typeface="+mn-ea"/>
              </a:rPr>
              <a:t>个输入模块。</a:t>
            </a: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zh-CN" altLang="en-US" sz="3200" b="1" dirty="0" smtClean="0">
              <a:solidFill>
                <a:schemeClr val="tx1"/>
              </a:solidFill>
              <a:ea typeface="宋体" panose="02010600030101010101" pitchFamily="2" charset="-122"/>
              <a:sym typeface="+mn-ea"/>
            </a:endParaRPr>
          </a:p>
          <a:p>
            <a:pPr marL="0" indent="0" algn="l" latinLnBrk="0">
              <a:lnSpc>
                <a:spcPts val="4500"/>
              </a:lnSpc>
              <a:spcBef>
                <a:spcPts val="0"/>
              </a:spcBef>
              <a:buNone/>
            </a:pPr>
            <a:endParaRPr lang="en-US" altLang="zh-CN" sz="28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zh-CN" altLang="en-US" sz="28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en-US" altLang="zh-CN" sz="2800" b="1" dirty="0" smtClean="0">
              <a:solidFill>
                <a:schemeClr val="tx1"/>
              </a:solidFill>
              <a:ea typeface="宋体" panose="02010600030101010101" pitchFamily="2" charset="-122"/>
              <a:sym typeface="+mn-ea"/>
            </a:endParaRPr>
          </a:p>
        </p:txBody>
      </p:sp>
    </p:spTree>
  </p:cSld>
  <p:clrMapOvr>
    <a:masterClrMapping/>
  </p:clrMapOvr>
  <p:transition>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质量分析：技术质量</a:t>
            </a:r>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方面</a:t>
            </a:r>
            <a:endParaRPr lang="en-US" altLang="zh-CN"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701665"/>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fontScale="70000"/>
          </a:bodyPr>
          <a:lstStyle/>
          <a:p>
            <a:pPr marL="0" indent="0" latinLnBrk="0">
              <a:lnSpc>
                <a:spcPts val="5000"/>
              </a:lnSpc>
              <a:spcBef>
                <a:spcPts val="0"/>
              </a:spcBef>
              <a:buNone/>
            </a:pPr>
            <a:r>
              <a:rPr lang="zh-CN" altLang="en-US" sz="3200" b="1" dirty="0" smtClean="0">
                <a:solidFill>
                  <a:srgbClr val="FF0000"/>
                </a:solidFill>
                <a:ea typeface="宋体" panose="02010600030101010101" pitchFamily="2" charset="-122"/>
                <a:sym typeface="+mn-ea"/>
              </a:rPr>
              <a:t>违反规范</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应</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字条款</a:t>
            </a:r>
            <a:r>
              <a:rPr lang="zh-CN" altLang="en-US" sz="3200" b="1" dirty="0" smtClean="0">
                <a:solidFill>
                  <a:srgbClr val="FF0000"/>
                </a:solidFill>
                <a:ea typeface="宋体" panose="02010600030101010101" pitchFamily="2" charset="-122"/>
                <a:sym typeface="+mn-ea"/>
              </a:rPr>
              <a:t>的情况：</a:t>
            </a:r>
            <a:endParaRPr lang="zh-CN" altLang="en-US" sz="3200" b="1" dirty="0" smtClean="0">
              <a:solidFill>
                <a:srgbClr val="FF0000"/>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居住类：</a:t>
            </a:r>
            <a:endParaRPr lang="zh-CN" altLang="en-US" sz="32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en-US" altLang="zh-CN" sz="4000" b="1" dirty="0" smtClean="0">
                <a:solidFill>
                  <a:schemeClr val="tx1"/>
                </a:solidFill>
                <a:ea typeface="宋体" panose="02010600030101010101" pitchFamily="2" charset="-122"/>
                <a:sym typeface="+mn-ea"/>
              </a:rPr>
              <a:t>18 </a:t>
            </a:r>
            <a:r>
              <a:rPr lang="zh-CN" altLang="en-US" sz="4000" b="1" dirty="0" smtClean="0">
                <a:solidFill>
                  <a:schemeClr val="tx1"/>
                </a:solidFill>
                <a:ea typeface="宋体" panose="02010600030101010101" pitchFamily="2" charset="-122"/>
                <a:sym typeface="+mn-ea"/>
              </a:rPr>
              <a:t>消防应急灯具位置偏、楼梯缓台处无灯具，疏散区域的消防应急照度值低，违反《消防应急照明和疏散指示系统技术标准》</a:t>
            </a:r>
            <a:r>
              <a:rPr lang="en-US" altLang="zh-CN" sz="4000" b="1" dirty="0" smtClean="0">
                <a:solidFill>
                  <a:schemeClr val="tx1"/>
                </a:solidFill>
                <a:ea typeface="宋体" panose="02010600030101010101" pitchFamily="2" charset="-122"/>
                <a:sym typeface="+mn-ea"/>
              </a:rPr>
              <a:t>GB51309-2018</a:t>
            </a:r>
            <a:r>
              <a:rPr lang="zh-CN" altLang="en-US" sz="4000" b="1" dirty="0" smtClean="0">
                <a:solidFill>
                  <a:schemeClr val="tx1"/>
                </a:solidFill>
                <a:ea typeface="宋体" panose="02010600030101010101" pitchFamily="2" charset="-122"/>
                <a:sym typeface="+mn-ea"/>
              </a:rPr>
              <a:t>中第</a:t>
            </a:r>
            <a:r>
              <a:rPr lang="en-US" altLang="zh-CN" sz="4000" b="1" dirty="0" smtClean="0">
                <a:solidFill>
                  <a:schemeClr val="tx1"/>
                </a:solidFill>
                <a:ea typeface="宋体" panose="02010600030101010101" pitchFamily="2" charset="-122"/>
                <a:sym typeface="+mn-ea"/>
              </a:rPr>
              <a:t>3.2.5</a:t>
            </a:r>
            <a:r>
              <a:rPr lang="zh-CN" altLang="en-US" sz="4000" b="1" dirty="0" smtClean="0">
                <a:solidFill>
                  <a:schemeClr val="tx1"/>
                </a:solidFill>
                <a:ea typeface="宋体" panose="02010600030101010101" pitchFamily="2" charset="-122"/>
                <a:sym typeface="+mn-ea"/>
              </a:rPr>
              <a:t>条规定。</a:t>
            </a:r>
            <a:endParaRPr lang="zh-CN" altLang="en-US" sz="40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zh-CN" altLang="en-US" sz="3400" b="1" dirty="0" smtClean="0">
                <a:solidFill>
                  <a:srgbClr val="FFFF00"/>
                </a:solidFill>
                <a:ea typeface="宋体" panose="02010600030101010101" pitchFamily="2" charset="-122"/>
                <a:sym typeface="+mn-ea"/>
              </a:rPr>
              <a:t>消防应急照度值系统检测是《《建设工程消防验收评定规则》（GA836-2016）》（附件</a:t>
            </a:r>
            <a:r>
              <a:rPr lang="en-US" altLang="zh-CN" sz="3400" b="1" dirty="0" smtClean="0">
                <a:solidFill>
                  <a:srgbClr val="FFFF00"/>
                </a:solidFill>
                <a:ea typeface="宋体" panose="02010600030101010101" pitchFamily="2" charset="-122"/>
                <a:sym typeface="+mn-ea"/>
              </a:rPr>
              <a:t>6</a:t>
            </a:r>
            <a:r>
              <a:rPr lang="zh-CN" altLang="en-US" sz="3400" b="1" dirty="0" smtClean="0">
                <a:solidFill>
                  <a:srgbClr val="FFFF00"/>
                </a:solidFill>
                <a:ea typeface="宋体" panose="02010600030101010101" pitchFamily="2" charset="-122"/>
                <a:sym typeface="+mn-ea"/>
              </a:rPr>
              <a:t>）</a:t>
            </a:r>
            <a:r>
              <a:rPr lang="en-US" altLang="zh-CN" sz="3400" b="1" dirty="0" smtClean="0">
                <a:solidFill>
                  <a:srgbClr val="FFFF00"/>
                </a:solidFill>
                <a:ea typeface="宋体" panose="02010600030101010101" pitchFamily="2" charset="-122"/>
                <a:sym typeface="+mn-ea"/>
              </a:rPr>
              <a:t>A</a:t>
            </a:r>
            <a:r>
              <a:rPr lang="zh-CN" altLang="en-US" sz="3400" b="1" dirty="0" smtClean="0">
                <a:solidFill>
                  <a:srgbClr val="FFFF00"/>
                </a:solidFill>
                <a:ea typeface="宋体" panose="02010600030101010101" pitchFamily="2" charset="-122"/>
                <a:sym typeface="+mn-ea"/>
              </a:rPr>
              <a:t>类项目，关键项目检测</a:t>
            </a:r>
            <a:endParaRPr lang="zh-CN" altLang="en-US" sz="34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zh-CN" altLang="en-US" sz="3400" b="1" dirty="0" smtClean="0">
                <a:solidFill>
                  <a:srgbClr val="FFFF00"/>
                </a:solidFill>
                <a:ea typeface="宋体" panose="02010600030101010101" pitchFamily="2" charset="-122"/>
                <a:sym typeface="+mn-ea"/>
              </a:rPr>
              <a:t>《吉林省住房和城乡建设厅关于做好过渡期房屋建筑和市政基础设施工程消防验收工作的通知》（</a:t>
            </a:r>
            <a:r>
              <a:rPr lang="zh-CN" altLang="en-US" sz="3400" b="1" dirty="0" smtClean="0">
                <a:solidFill>
                  <a:srgbClr val="FFFF00"/>
                </a:solidFill>
                <a:ea typeface="宋体" panose="02010600030101010101" pitchFamily="2" charset="-122"/>
                <a:sym typeface="+mn-ea"/>
              </a:rPr>
              <a:t>附件7 ）</a:t>
            </a:r>
            <a:endParaRPr lang="zh-CN" altLang="en-US" sz="3400" b="1" dirty="0" smtClean="0">
              <a:solidFill>
                <a:srgbClr val="FFFF00"/>
              </a:solidFill>
              <a:ea typeface="宋体" panose="02010600030101010101" pitchFamily="2" charset="-122"/>
              <a:sym typeface="+mn-ea"/>
            </a:endParaRPr>
          </a:p>
          <a:p>
            <a:pPr marL="0" indent="0" latinLnBrk="0">
              <a:lnSpc>
                <a:spcPts val="4500"/>
              </a:lnSpc>
              <a:spcBef>
                <a:spcPts val="0"/>
              </a:spcBef>
              <a:buNone/>
            </a:pPr>
            <a:endParaRPr lang="en-US" altLang="zh-CN" sz="3400" b="1" dirty="0" smtClean="0">
              <a:solidFill>
                <a:srgbClr val="FFFF00"/>
              </a:solidFill>
              <a:ea typeface="宋体" panose="02010600030101010101" pitchFamily="2" charset="-122"/>
              <a:sym typeface="+mn-ea"/>
            </a:endParaRPr>
          </a:p>
          <a:p>
            <a:pPr marL="0" indent="0" latinLnBrk="0">
              <a:lnSpc>
                <a:spcPts val="4500"/>
              </a:lnSpc>
              <a:spcBef>
                <a:spcPts val="0"/>
              </a:spcBef>
              <a:buNone/>
            </a:pPr>
            <a:endParaRPr lang="zh-CN" altLang="en-US" sz="29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zh-CN" altLang="en-US" sz="2900" b="1" dirty="0" smtClean="0">
              <a:solidFill>
                <a:schemeClr val="tx1"/>
              </a:solidFill>
              <a:ea typeface="宋体" panose="02010600030101010101" pitchFamily="2" charset="-122"/>
              <a:sym typeface="+mn-ea"/>
            </a:endParaRPr>
          </a:p>
        </p:txBody>
      </p:sp>
    </p:spTree>
  </p:cSld>
  <p:clrMapOvr>
    <a:masterClrMapping/>
  </p:clrMapOvr>
  <p:transition>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质量分析：技术质量</a:t>
            </a:r>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方面</a:t>
            </a:r>
            <a:endParaRPr lang="en-US" altLang="zh-CN"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701665"/>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a:bodyPr>
          <a:lstStyle/>
          <a:p>
            <a:pPr marL="0" indent="0" latinLnBrk="0">
              <a:lnSpc>
                <a:spcPts val="5000"/>
              </a:lnSpc>
              <a:spcBef>
                <a:spcPts val="0"/>
              </a:spcBef>
              <a:buNone/>
            </a:pPr>
            <a:r>
              <a:rPr lang="zh-CN" altLang="en-US" sz="3200" b="1" dirty="0" smtClean="0">
                <a:solidFill>
                  <a:srgbClr val="FF0000"/>
                </a:solidFill>
                <a:ea typeface="宋体" panose="02010600030101010101" pitchFamily="2" charset="-122"/>
                <a:sym typeface="+mn-ea"/>
              </a:rPr>
              <a:t>违反规范</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应</a:t>
            </a:r>
            <a:r>
              <a:rPr lang="en-US" altLang="zh-CN" sz="3200" b="1" dirty="0" smtClean="0">
                <a:solidFill>
                  <a:srgbClr val="FF0000"/>
                </a:solidFill>
                <a:ea typeface="宋体" panose="02010600030101010101" pitchFamily="2" charset="-122"/>
                <a:sym typeface="+mn-ea"/>
              </a:rPr>
              <a:t>”</a:t>
            </a:r>
            <a:r>
              <a:rPr lang="zh-CN" altLang="en-US" sz="3200" b="1" dirty="0" smtClean="0">
                <a:solidFill>
                  <a:srgbClr val="FF0000"/>
                </a:solidFill>
                <a:ea typeface="宋体" panose="02010600030101010101" pitchFamily="2" charset="-122"/>
                <a:sym typeface="+mn-ea"/>
              </a:rPr>
              <a:t>字条款</a:t>
            </a:r>
            <a:r>
              <a:rPr lang="zh-CN" altLang="en-US" sz="3200" b="1" dirty="0" smtClean="0">
                <a:solidFill>
                  <a:srgbClr val="FF0000"/>
                </a:solidFill>
                <a:ea typeface="宋体" panose="02010600030101010101" pitchFamily="2" charset="-122"/>
                <a:sym typeface="+mn-ea"/>
              </a:rPr>
              <a:t>的情况：</a:t>
            </a:r>
            <a:endParaRPr lang="zh-CN" altLang="en-US" sz="3200" b="1" dirty="0" smtClean="0">
              <a:solidFill>
                <a:srgbClr val="FF0000"/>
              </a:solidFill>
              <a:ea typeface="宋体" panose="02010600030101010101" pitchFamily="2" charset="-122"/>
              <a:sym typeface="+mn-ea"/>
            </a:endParaRPr>
          </a:p>
          <a:p>
            <a:pPr marL="0" indent="0" latinLnBrk="0">
              <a:lnSpc>
                <a:spcPts val="4500"/>
              </a:lnSpc>
              <a:spcBef>
                <a:spcPts val="0"/>
              </a:spcBef>
              <a:buNone/>
            </a:pPr>
            <a:r>
              <a:rPr lang="zh-CN" altLang="en-US" sz="3200" b="1" dirty="0" smtClean="0">
                <a:solidFill>
                  <a:srgbClr val="FFFF00"/>
                </a:solidFill>
                <a:ea typeface="宋体" panose="02010600030101010101" pitchFamily="2" charset="-122"/>
                <a:sym typeface="+mn-ea"/>
              </a:rPr>
              <a:t>居住类：</a:t>
            </a:r>
            <a:endParaRPr lang="zh-CN" altLang="en-US" sz="3200" b="1" dirty="0" smtClean="0">
              <a:solidFill>
                <a:srgbClr val="FFFF00"/>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chemeClr val="tx1"/>
                </a:solidFill>
                <a:ea typeface="宋体" panose="02010600030101010101" pitchFamily="2" charset="-122"/>
                <a:sym typeface="+mn-ea"/>
              </a:rPr>
              <a:t>19</a:t>
            </a:r>
            <a:r>
              <a:rPr lang="en-US" altLang="zh-CN" sz="3200" b="1" dirty="0" smtClean="0">
                <a:solidFill>
                  <a:srgbClr val="FFFF00"/>
                </a:solidFill>
                <a:ea typeface="宋体" panose="02010600030101010101" pitchFamily="2" charset="-122"/>
                <a:sym typeface="+mn-ea"/>
              </a:rPr>
              <a:t>  </a:t>
            </a:r>
            <a:r>
              <a:rPr lang="zh-CN" altLang="en-US" sz="3200" b="1" dirty="0" smtClean="0">
                <a:solidFill>
                  <a:schemeClr val="tx1"/>
                </a:solidFill>
                <a:ea typeface="宋体" panose="02010600030101010101" pitchFamily="2" charset="-122"/>
                <a:sym typeface="+mn-ea"/>
              </a:rPr>
              <a:t>小区设有消防控制室，设有火灾报警的住宅消防应急照明未选用集中控制型系统，违反《消防应急照明和疏散指示系统技术标准》</a:t>
            </a:r>
            <a:r>
              <a:rPr lang="en-US" altLang="zh-CN" sz="3200" b="1" dirty="0" smtClean="0">
                <a:solidFill>
                  <a:schemeClr val="tx1"/>
                </a:solidFill>
                <a:ea typeface="宋体" panose="02010600030101010101" pitchFamily="2" charset="-122"/>
                <a:sym typeface="+mn-ea"/>
              </a:rPr>
              <a:t>GB51309-2018</a:t>
            </a:r>
            <a:r>
              <a:rPr lang="zh-CN" altLang="en-US" sz="3200" b="1" dirty="0" smtClean="0">
                <a:solidFill>
                  <a:schemeClr val="tx1"/>
                </a:solidFill>
                <a:ea typeface="宋体" panose="02010600030101010101" pitchFamily="2" charset="-122"/>
                <a:sym typeface="+mn-ea"/>
              </a:rPr>
              <a:t>中第</a:t>
            </a:r>
            <a:r>
              <a:rPr lang="en-US" altLang="zh-CN" sz="3200" b="1" dirty="0" smtClean="0">
                <a:solidFill>
                  <a:schemeClr val="tx1"/>
                </a:solidFill>
                <a:ea typeface="宋体" panose="02010600030101010101" pitchFamily="2" charset="-122"/>
                <a:sym typeface="+mn-ea"/>
              </a:rPr>
              <a:t>3.1.2</a:t>
            </a:r>
            <a:r>
              <a:rPr lang="zh-CN" altLang="en-US" sz="3200" b="1" dirty="0" smtClean="0">
                <a:solidFill>
                  <a:schemeClr val="tx1"/>
                </a:solidFill>
                <a:ea typeface="宋体" panose="02010600030101010101" pitchFamily="2" charset="-122"/>
                <a:sym typeface="+mn-ea"/>
              </a:rPr>
              <a:t>条规定。</a:t>
            </a: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r>
              <a:rPr lang="en-US" altLang="zh-CN" sz="3200" b="1" dirty="0" smtClean="0">
                <a:solidFill>
                  <a:schemeClr val="tx1"/>
                </a:solidFill>
                <a:ea typeface="宋体" panose="02010600030101010101" pitchFamily="2" charset="-122"/>
                <a:sym typeface="+mn-ea"/>
              </a:rPr>
              <a:t>20 电梯控制箱与消防联动控制器的控制信号</a:t>
            </a:r>
            <a:r>
              <a:rPr lang="zh-CN" altLang="en-US" sz="3200" b="1" dirty="0" smtClean="0">
                <a:solidFill>
                  <a:schemeClr val="tx1"/>
                </a:solidFill>
                <a:ea typeface="宋体" panose="02010600030101010101" pitchFamily="2" charset="-122"/>
                <a:sym typeface="+mn-ea"/>
              </a:rPr>
              <a:t>未设计</a:t>
            </a:r>
            <a:r>
              <a:rPr lang="en-US" altLang="zh-CN" sz="3200" b="1" dirty="0" smtClean="0">
                <a:solidFill>
                  <a:schemeClr val="tx1"/>
                </a:solidFill>
                <a:ea typeface="宋体" panose="02010600030101010101" pitchFamily="2" charset="-122"/>
                <a:sym typeface="+mn-ea"/>
              </a:rPr>
              <a:t>；轿厢内未设消防电话</a:t>
            </a:r>
            <a:r>
              <a:rPr lang="zh-CN" altLang="en-US" sz="3200" b="1" dirty="0" smtClean="0">
                <a:solidFill>
                  <a:schemeClr val="tx1"/>
                </a:solidFill>
                <a:ea typeface="宋体" panose="02010600030101010101" pitchFamily="2" charset="-122"/>
                <a:sym typeface="+mn-ea"/>
              </a:rPr>
              <a:t>，</a:t>
            </a:r>
            <a:r>
              <a:rPr lang="zh-CN" altLang="en-US" sz="3200" b="1" dirty="0" smtClean="0">
                <a:solidFill>
                  <a:schemeClr val="tx1"/>
                </a:solidFill>
                <a:ea typeface="宋体" panose="02010600030101010101" pitchFamily="2" charset="-122"/>
                <a:sym typeface="+mn-ea"/>
              </a:rPr>
              <a:t>违反《火灾自动报警系统设计规范》</a:t>
            </a:r>
            <a:r>
              <a:rPr lang="en-US" altLang="zh-CN" sz="3200" b="1" dirty="0" smtClean="0">
                <a:solidFill>
                  <a:schemeClr val="tx1"/>
                </a:solidFill>
                <a:ea typeface="宋体" panose="02010600030101010101" pitchFamily="2" charset="-122"/>
                <a:sym typeface="+mn-ea"/>
              </a:rPr>
              <a:t>GB50116-2013</a:t>
            </a:r>
            <a:r>
              <a:rPr lang="zh-CN" altLang="en-US" sz="3200" b="1" dirty="0" smtClean="0">
                <a:solidFill>
                  <a:schemeClr val="tx1"/>
                </a:solidFill>
                <a:ea typeface="宋体" panose="02010600030101010101" pitchFamily="2" charset="-122"/>
                <a:sym typeface="+mn-ea"/>
              </a:rPr>
              <a:t>中第</a:t>
            </a:r>
            <a:r>
              <a:rPr lang="en-US" altLang="zh-CN" sz="3200" b="1" dirty="0" smtClean="0">
                <a:solidFill>
                  <a:schemeClr val="tx1"/>
                </a:solidFill>
                <a:ea typeface="宋体" panose="02010600030101010101" pitchFamily="2" charset="-122"/>
                <a:sym typeface="+mn-ea"/>
              </a:rPr>
              <a:t>4.7.2</a:t>
            </a:r>
            <a:r>
              <a:rPr lang="zh-CN" altLang="en-US" sz="3200" b="1" dirty="0" smtClean="0">
                <a:solidFill>
                  <a:schemeClr val="tx1"/>
                </a:solidFill>
                <a:ea typeface="宋体" panose="02010600030101010101" pitchFamily="2" charset="-122"/>
                <a:sym typeface="+mn-ea"/>
              </a:rPr>
              <a:t>条规定</a:t>
            </a:r>
            <a:r>
              <a:rPr lang="zh-CN" altLang="en-US" sz="3200" b="1" dirty="0" smtClean="0">
                <a:solidFill>
                  <a:schemeClr val="tx1"/>
                </a:solidFill>
                <a:ea typeface="宋体" panose="02010600030101010101" pitchFamily="2" charset="-122"/>
                <a:sym typeface="+mn-ea"/>
              </a:rPr>
              <a:t>。</a:t>
            </a: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en-US" altLang="zh-CN"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zh-CN" altLang="en-US" sz="32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zh-CN" altLang="en-US" sz="2800" b="1" dirty="0" smtClean="0">
              <a:solidFill>
                <a:schemeClr val="tx1"/>
              </a:solidFill>
              <a:ea typeface="宋体" panose="02010600030101010101" pitchFamily="2" charset="-122"/>
              <a:sym typeface="+mn-ea"/>
            </a:endParaRPr>
          </a:p>
          <a:p>
            <a:pPr marL="0" indent="0" latinLnBrk="0">
              <a:lnSpc>
                <a:spcPts val="4500"/>
              </a:lnSpc>
              <a:spcBef>
                <a:spcPts val="0"/>
              </a:spcBef>
              <a:buNone/>
            </a:pPr>
            <a:endParaRPr lang="en-US" altLang="zh-CN" sz="2800" b="1" dirty="0" smtClean="0">
              <a:solidFill>
                <a:schemeClr val="tx1"/>
              </a:solidFill>
              <a:ea typeface="宋体" panose="02010600030101010101" pitchFamily="2" charset="-122"/>
              <a:sym typeface="+mn-ea"/>
            </a:endParaRPr>
          </a:p>
        </p:txBody>
      </p:sp>
    </p:spTree>
  </p:cSld>
  <p:clrMapOvr>
    <a:masterClrMapping/>
  </p:clrMapOvr>
  <p:transition>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附件</a:t>
            </a:r>
            <a:endPar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578485"/>
            <a:ext cx="9145905" cy="5701665"/>
          </a:xfrm>
          <a:ln>
            <a:solidFill>
              <a:srgbClr val="FFFF00"/>
            </a:solidFill>
          </a:ln>
        </p:spPr>
        <p:style>
          <a:lnRef idx="0">
            <a:schemeClr val="accent2"/>
          </a:lnRef>
          <a:fillRef idx="3">
            <a:schemeClr val="accent2"/>
          </a:fillRef>
          <a:effectRef idx="3">
            <a:schemeClr val="accent2"/>
          </a:effectRef>
          <a:fontRef idx="minor">
            <a:schemeClr val="lt1"/>
          </a:fontRef>
        </p:style>
        <p:txBody>
          <a:bodyPr/>
          <a:lstStyle/>
          <a:p>
            <a:pPr marL="0" indent="0" latinLnBrk="0">
              <a:lnSpc>
                <a:spcPts val="6000"/>
              </a:lnSpc>
              <a:spcBef>
                <a:spcPts val="0"/>
              </a:spcBef>
              <a:buNone/>
            </a:pPr>
            <a:r>
              <a:rPr lang="en-US" altLang="zh-CN" sz="3600" b="1" dirty="0" smtClean="0">
                <a:solidFill>
                  <a:schemeClr val="tx1"/>
                </a:solidFill>
                <a:ea typeface="宋体" panose="02010600030101010101" pitchFamily="2" charset="-122"/>
                <a:sym typeface="+mn-ea"/>
              </a:rPr>
              <a:t>1  </a:t>
            </a:r>
            <a:r>
              <a:rPr lang="zh-CN" altLang="en-US" sz="3600" b="1" dirty="0" smtClean="0">
                <a:solidFill>
                  <a:srgbClr val="FF0000"/>
                </a:solidFill>
                <a:ea typeface="宋体" panose="02010600030101010101" pitchFamily="2" charset="-122"/>
                <a:sym typeface="+mn-ea"/>
              </a:rPr>
              <a:t>附件</a:t>
            </a:r>
            <a:r>
              <a:rPr lang="en-US" altLang="zh-CN" sz="3600" b="1" dirty="0" smtClean="0">
                <a:solidFill>
                  <a:srgbClr val="FF0000"/>
                </a:solidFill>
                <a:ea typeface="宋体" panose="02010600030101010101" pitchFamily="2" charset="-122"/>
                <a:sym typeface="+mn-ea"/>
              </a:rPr>
              <a:t>1</a:t>
            </a:r>
            <a:r>
              <a:rPr lang="zh-CN" altLang="en-US" sz="3600" b="1" dirty="0" smtClean="0">
                <a:solidFill>
                  <a:schemeClr val="tx1"/>
                </a:solidFill>
                <a:ea typeface="宋体" panose="02010600030101010101" pitchFamily="2" charset="-122"/>
                <a:sym typeface="+mn-ea"/>
              </a:rPr>
              <a:t>《关于开展2019年度全省勘察设计和施工图审查质量专项检查的通知》</a:t>
            </a:r>
            <a:endParaRPr lang="zh-CN" altLang="en-US" sz="3200" b="1" dirty="0" smtClean="0">
              <a:solidFill>
                <a:schemeClr val="tx1"/>
              </a:solidFill>
              <a:ea typeface="宋体" panose="02010600030101010101" pitchFamily="2" charset="-122"/>
              <a:sym typeface="+mn-ea"/>
            </a:endParaRPr>
          </a:p>
          <a:p>
            <a:pPr marL="0" indent="0" latinLnBrk="0">
              <a:lnSpc>
                <a:spcPts val="6000"/>
              </a:lnSpc>
              <a:spcBef>
                <a:spcPts val="0"/>
              </a:spcBef>
              <a:buNone/>
            </a:pPr>
            <a:r>
              <a:rPr lang="en-US" altLang="zh-CN" sz="3600" b="1" dirty="0" smtClean="0">
                <a:solidFill>
                  <a:schemeClr val="tx1"/>
                </a:solidFill>
                <a:ea typeface="宋体" panose="02010600030101010101" pitchFamily="2" charset="-122"/>
                <a:sym typeface="+mn-ea"/>
              </a:rPr>
              <a:t>2  </a:t>
            </a:r>
            <a:r>
              <a:rPr lang="zh-CN" altLang="en-US" sz="3600" b="1" dirty="0" smtClean="0">
                <a:solidFill>
                  <a:srgbClr val="FF0000"/>
                </a:solidFill>
                <a:ea typeface="宋体" panose="02010600030101010101" pitchFamily="2" charset="-122"/>
                <a:sym typeface="+mn-ea"/>
              </a:rPr>
              <a:t>附件</a:t>
            </a:r>
            <a:r>
              <a:rPr lang="en-US" altLang="zh-CN" sz="3600" b="1" dirty="0" smtClean="0">
                <a:solidFill>
                  <a:srgbClr val="FF0000"/>
                </a:solidFill>
                <a:ea typeface="宋体" panose="02010600030101010101" pitchFamily="2" charset="-122"/>
                <a:sym typeface="+mn-ea"/>
              </a:rPr>
              <a:t>2</a:t>
            </a:r>
            <a:r>
              <a:rPr lang="zh-CN" altLang="en-US" sz="3600" b="1" dirty="0" smtClean="0">
                <a:solidFill>
                  <a:schemeClr val="tx1"/>
                </a:solidFill>
                <a:ea typeface="宋体" panose="02010600030101010101" pitchFamily="2" charset="-122"/>
                <a:sym typeface="+mn-ea"/>
              </a:rPr>
              <a:t>《关于召开全省勘察设计质量专项检查培训交流及通报会的通知》</a:t>
            </a:r>
            <a:endParaRPr lang="zh-CN" altLang="en-US" sz="3600" b="1" dirty="0" smtClean="0">
              <a:solidFill>
                <a:schemeClr val="tx1"/>
              </a:solidFill>
              <a:ea typeface="宋体" panose="02010600030101010101" pitchFamily="2" charset="-122"/>
              <a:sym typeface="+mn-ea"/>
            </a:endParaRPr>
          </a:p>
          <a:p>
            <a:pPr marL="0" indent="0" latinLnBrk="0">
              <a:lnSpc>
                <a:spcPts val="6000"/>
              </a:lnSpc>
              <a:spcBef>
                <a:spcPts val="0"/>
              </a:spcBef>
              <a:buNone/>
            </a:pPr>
            <a:r>
              <a:rPr lang="en-US" altLang="zh-CN" sz="3600" b="1" dirty="0" smtClean="0">
                <a:solidFill>
                  <a:schemeClr val="tx1"/>
                </a:solidFill>
                <a:ea typeface="宋体" panose="02010600030101010101" pitchFamily="2" charset="-122"/>
                <a:sym typeface="+mn-ea"/>
              </a:rPr>
              <a:t>3  </a:t>
            </a:r>
            <a:r>
              <a:rPr lang="zh-CN" altLang="en-US" sz="3600" b="1" dirty="0" smtClean="0">
                <a:solidFill>
                  <a:srgbClr val="FF0000"/>
                </a:solidFill>
                <a:ea typeface="宋体" panose="02010600030101010101" pitchFamily="2" charset="-122"/>
                <a:sym typeface="+mn-ea"/>
              </a:rPr>
              <a:t>附件</a:t>
            </a:r>
            <a:r>
              <a:rPr lang="en-US" altLang="zh-CN" sz="3600" b="1" dirty="0" smtClean="0">
                <a:solidFill>
                  <a:srgbClr val="FF0000"/>
                </a:solidFill>
                <a:ea typeface="宋体" panose="02010600030101010101" pitchFamily="2" charset="-122"/>
                <a:sym typeface="+mn-ea"/>
              </a:rPr>
              <a:t>3</a:t>
            </a:r>
            <a:r>
              <a:rPr lang="zh-CN" altLang="en-US" sz="3600" b="1" dirty="0" smtClean="0">
                <a:solidFill>
                  <a:schemeClr val="tx1"/>
                </a:solidFill>
                <a:ea typeface="宋体" panose="02010600030101010101" pitchFamily="2" charset="-122"/>
                <a:sym typeface="+mn-ea"/>
              </a:rPr>
              <a:t>《吉林省住房和城乡建设厅关于2019年度全省勘察设计质量检查情况的通报》</a:t>
            </a:r>
            <a:endParaRPr lang="zh-CN" altLang="en-US" sz="3200" b="1" dirty="0" smtClean="0">
              <a:solidFill>
                <a:schemeClr val="tx1"/>
              </a:solidFill>
              <a:ea typeface="宋体" panose="02010600030101010101" pitchFamily="2" charset="-122"/>
              <a:sym typeface="+mn-ea"/>
            </a:endParaRPr>
          </a:p>
          <a:p>
            <a:pPr marL="0" indent="0" latinLnBrk="0">
              <a:lnSpc>
                <a:spcPts val="6000"/>
              </a:lnSpc>
              <a:spcBef>
                <a:spcPts val="0"/>
              </a:spcBef>
              <a:buNone/>
            </a:pPr>
            <a:endParaRPr lang="zh-CN" altLang="en-US" sz="3200" b="1" dirty="0" smtClean="0">
              <a:solidFill>
                <a:schemeClr val="tx1"/>
              </a:solidFill>
              <a:ea typeface="宋体" panose="02010600030101010101" pitchFamily="2" charset="-122"/>
              <a:sym typeface="+mn-ea"/>
            </a:endParaRP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质量分析：政策方面</a:t>
            </a:r>
            <a:endPar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617210"/>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a:bodyPr>
          <a:lstStyle/>
          <a:p>
            <a:pPr marL="0" indent="0" latinLnBrk="0">
              <a:lnSpc>
                <a:spcPts val="5000"/>
              </a:lnSpc>
              <a:spcBef>
                <a:spcPts val="0"/>
              </a:spcBef>
              <a:buNone/>
            </a:pPr>
            <a:r>
              <a:rPr lang="en-US" altLang="zh-CN" sz="3200" b="1" dirty="0" smtClean="0">
                <a:solidFill>
                  <a:schemeClr val="tx1"/>
                </a:solidFill>
                <a:ea typeface="宋体" panose="02010600030101010101" pitchFamily="2" charset="-122"/>
                <a:sym typeface="+mn-ea"/>
              </a:rPr>
              <a:t>1  </a:t>
            </a:r>
            <a:r>
              <a:rPr lang="zh-CN" altLang="en-US" sz="3200" b="1" dirty="0" smtClean="0">
                <a:solidFill>
                  <a:schemeClr val="tx1"/>
                </a:solidFill>
                <a:ea typeface="宋体" panose="02010600030101010101" pitchFamily="2" charset="-122"/>
                <a:sym typeface="+mn-ea"/>
              </a:rPr>
              <a:t>设计文件中存在人员签字不规范，无法识别。</a:t>
            </a:r>
            <a:endParaRPr lang="zh-CN" altLang="en-US" sz="3200" b="1" dirty="0" smtClean="0">
              <a:solidFill>
                <a:schemeClr val="tx1"/>
              </a:solidFill>
              <a:ea typeface="宋体" panose="02010600030101010101" pitchFamily="2" charset="-122"/>
              <a:sym typeface="+mn-ea"/>
            </a:endParaRPr>
          </a:p>
          <a:p>
            <a:pPr marL="0" indent="0" latinLnBrk="0">
              <a:lnSpc>
                <a:spcPts val="5000"/>
              </a:lnSpc>
              <a:spcBef>
                <a:spcPts val="0"/>
              </a:spcBef>
              <a:buNone/>
            </a:pPr>
            <a:r>
              <a:rPr lang="en-US" altLang="zh-CN" sz="3200" b="1" dirty="0" smtClean="0">
                <a:solidFill>
                  <a:schemeClr val="tx1"/>
                </a:solidFill>
                <a:ea typeface="宋体" panose="02010600030101010101" pitchFamily="2" charset="-122"/>
                <a:sym typeface="+mn-ea"/>
              </a:rPr>
              <a:t>2  </a:t>
            </a:r>
            <a:r>
              <a:rPr lang="zh-CN" altLang="en-US" sz="3200" b="1" dirty="0" smtClean="0">
                <a:solidFill>
                  <a:schemeClr val="tx1"/>
                </a:solidFill>
                <a:ea typeface="宋体" panose="02010600030101010101" pitchFamily="2" charset="-122"/>
                <a:sym typeface="+mn-ea"/>
              </a:rPr>
              <a:t>专业负责人非本专业人员。</a:t>
            </a:r>
            <a:endParaRPr lang="en-US" altLang="zh-CN" sz="3200" b="1" dirty="0" smtClean="0">
              <a:solidFill>
                <a:schemeClr val="tx1"/>
              </a:solidFill>
              <a:ea typeface="宋体" panose="02010600030101010101" pitchFamily="2" charset="-122"/>
              <a:sym typeface="+mn-ea"/>
            </a:endParaRPr>
          </a:p>
          <a:p>
            <a:pPr marL="0" indent="0" latinLnBrk="0">
              <a:lnSpc>
                <a:spcPts val="5000"/>
              </a:lnSpc>
              <a:spcBef>
                <a:spcPts val="0"/>
              </a:spcBef>
              <a:buNone/>
            </a:pPr>
            <a:r>
              <a:rPr lang="en-US" altLang="zh-CN" sz="3200" b="1" dirty="0" smtClean="0">
                <a:solidFill>
                  <a:schemeClr val="tx1"/>
                </a:solidFill>
                <a:ea typeface="宋体" panose="02010600030101010101" pitchFamily="2" charset="-122"/>
                <a:sym typeface="+mn-ea"/>
              </a:rPr>
              <a:t>3  </a:t>
            </a:r>
            <a:r>
              <a:rPr lang="zh-CN" altLang="en-US" sz="3200" b="1" dirty="0" smtClean="0">
                <a:solidFill>
                  <a:schemeClr val="tx1"/>
                </a:solidFill>
                <a:ea typeface="宋体" panose="02010600030101010101" pitchFamily="2" charset="-122"/>
                <a:sym typeface="+mn-ea"/>
              </a:rPr>
              <a:t>部分审图机构上传文件图章不清晰。</a:t>
            </a:r>
            <a:endParaRPr lang="zh-CN" altLang="en-US" sz="3200" b="1" dirty="0" smtClean="0">
              <a:solidFill>
                <a:schemeClr val="tx1"/>
              </a:solidFill>
              <a:ea typeface="宋体" panose="02010600030101010101" pitchFamily="2" charset="-122"/>
              <a:sym typeface="+mn-ea"/>
            </a:endParaRPr>
          </a:p>
          <a:p>
            <a:pPr marL="0" indent="0" latinLnBrk="0">
              <a:lnSpc>
                <a:spcPts val="5000"/>
              </a:lnSpc>
              <a:spcBef>
                <a:spcPts val="0"/>
              </a:spcBef>
              <a:buNone/>
            </a:pPr>
            <a:r>
              <a:rPr lang="en-US" altLang="zh-CN" sz="3200" b="1" dirty="0" smtClean="0">
                <a:solidFill>
                  <a:schemeClr val="tx1"/>
                </a:solidFill>
                <a:ea typeface="宋体" panose="02010600030101010101" pitchFamily="2" charset="-122"/>
                <a:sym typeface="+mn-ea"/>
              </a:rPr>
              <a:t>4  </a:t>
            </a:r>
            <a:r>
              <a:rPr lang="zh-CN" altLang="en-US" sz="3200" b="1" dirty="0" smtClean="0">
                <a:solidFill>
                  <a:schemeClr val="tx1"/>
                </a:solidFill>
                <a:ea typeface="宋体" panose="02010600030101010101" pitchFamily="2" charset="-122"/>
                <a:sym typeface="+mn-ea"/>
              </a:rPr>
              <a:t>设计文件电子出图章位置未设于图纸有效范围之内。</a:t>
            </a:r>
            <a:endParaRPr lang="zh-CN" altLang="en-US" sz="3200" b="1" dirty="0" smtClean="0">
              <a:solidFill>
                <a:schemeClr val="tx1"/>
              </a:solidFill>
              <a:ea typeface="宋体" panose="02010600030101010101" pitchFamily="2" charset="-122"/>
              <a:sym typeface="+mn-ea"/>
            </a:endParaRPr>
          </a:p>
          <a:p>
            <a:pPr marL="0" indent="0" latinLnBrk="0">
              <a:lnSpc>
                <a:spcPts val="5000"/>
              </a:lnSpc>
              <a:spcBef>
                <a:spcPts val="0"/>
              </a:spcBef>
              <a:buNone/>
            </a:pPr>
            <a:r>
              <a:rPr lang="en-US" altLang="zh-CN" sz="3200" b="1" dirty="0" smtClean="0">
                <a:solidFill>
                  <a:schemeClr val="tx1"/>
                </a:solidFill>
                <a:ea typeface="宋体" panose="02010600030101010101" pitchFamily="2" charset="-122"/>
                <a:sym typeface="+mn-ea"/>
              </a:rPr>
              <a:t>5  </a:t>
            </a:r>
            <a:r>
              <a:rPr lang="zh-CN" altLang="en-US" sz="3200" b="1" dirty="0" smtClean="0">
                <a:solidFill>
                  <a:schemeClr val="tx1"/>
                </a:solidFill>
                <a:ea typeface="宋体" panose="02010600030101010101" pitchFamily="2" charset="-122"/>
                <a:sym typeface="+mn-ea"/>
              </a:rPr>
              <a:t>根据工程图纸上报平台系统时间及《消防应急照明和疏散指示系统技术标准》GB51309-2018的实施时间，部分工程未按此标准进行设计。</a:t>
            </a:r>
            <a:endParaRPr lang="zh-CN" altLang="en-US" sz="3200" b="1" dirty="0" smtClean="0">
              <a:solidFill>
                <a:schemeClr val="tx1"/>
              </a:solidFill>
              <a:ea typeface="宋体" panose="02010600030101010101" pitchFamily="2" charset="-122"/>
              <a:sym typeface="+mn-ea"/>
            </a:endParaRPr>
          </a:p>
          <a:p>
            <a:pPr marL="0" indent="0" latinLnBrk="0">
              <a:lnSpc>
                <a:spcPts val="5000"/>
              </a:lnSpc>
              <a:spcBef>
                <a:spcPts val="0"/>
              </a:spcBef>
              <a:buNone/>
            </a:pPr>
            <a:endParaRPr lang="en-US" altLang="zh-CN" sz="2800" b="1" dirty="0" smtClean="0">
              <a:solidFill>
                <a:schemeClr val="tx1"/>
              </a:solidFill>
              <a:ea typeface="宋体" panose="02010600030101010101" pitchFamily="2" charset="-122"/>
              <a:sym typeface="+mn-ea"/>
            </a:endParaRPr>
          </a:p>
        </p:txBody>
      </p:sp>
    </p:spTree>
  </p:cSld>
  <p:clrMapOvr>
    <a:masterClrMapping/>
  </p:clrMapOvr>
  <p:transition>
    <p:fad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附件</a:t>
            </a:r>
            <a:endPar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578485"/>
            <a:ext cx="9145905" cy="5701665"/>
          </a:xfrm>
          <a:ln>
            <a:solidFill>
              <a:srgbClr val="FFFF00"/>
            </a:solidFill>
          </a:ln>
        </p:spPr>
        <p:style>
          <a:lnRef idx="0">
            <a:schemeClr val="accent2"/>
          </a:lnRef>
          <a:fillRef idx="3">
            <a:schemeClr val="accent2"/>
          </a:fillRef>
          <a:effectRef idx="3">
            <a:schemeClr val="accent2"/>
          </a:effectRef>
          <a:fontRef idx="minor">
            <a:schemeClr val="lt1"/>
          </a:fontRef>
        </p:style>
        <p:txBody>
          <a:bodyPr/>
          <a:lstStyle/>
          <a:p>
            <a:pPr marL="0" indent="0" latinLnBrk="0">
              <a:lnSpc>
                <a:spcPts val="6000"/>
              </a:lnSpc>
              <a:spcBef>
                <a:spcPts val="0"/>
              </a:spcBef>
              <a:buNone/>
            </a:pPr>
            <a:r>
              <a:rPr lang="en-US" altLang="zh-CN" sz="3600" b="1" dirty="0" smtClean="0">
                <a:solidFill>
                  <a:schemeClr val="tx1"/>
                </a:solidFill>
                <a:ea typeface="宋体" panose="02010600030101010101" pitchFamily="2" charset="-122"/>
                <a:sym typeface="+mn-ea"/>
              </a:rPr>
              <a:t>4  </a:t>
            </a:r>
            <a:r>
              <a:rPr lang="zh-CN" altLang="en-US" sz="3600" b="1" dirty="0" smtClean="0">
                <a:solidFill>
                  <a:srgbClr val="FF0000"/>
                </a:solidFill>
                <a:ea typeface="宋体" panose="02010600030101010101" pitchFamily="2" charset="-122"/>
                <a:sym typeface="+mn-ea"/>
              </a:rPr>
              <a:t>附件</a:t>
            </a:r>
            <a:r>
              <a:rPr lang="en-US" altLang="zh-CN" sz="3600" b="1" dirty="0" smtClean="0">
                <a:solidFill>
                  <a:srgbClr val="FF0000"/>
                </a:solidFill>
                <a:ea typeface="宋体" panose="02010600030101010101" pitchFamily="2" charset="-122"/>
                <a:sym typeface="+mn-ea"/>
              </a:rPr>
              <a:t>4</a:t>
            </a:r>
            <a:r>
              <a:rPr lang="zh-CN" altLang="en-US" sz="3600" b="1" dirty="0" smtClean="0">
                <a:solidFill>
                  <a:schemeClr val="tx1"/>
                </a:solidFill>
                <a:ea typeface="宋体" panose="02010600030101010101" pitchFamily="2" charset="-122"/>
                <a:sym typeface="+mn-ea"/>
              </a:rPr>
              <a:t>《2019年度全省勘察设计质量检查项目处理决定表》</a:t>
            </a:r>
            <a:endParaRPr lang="en-US" altLang="zh-CN" sz="3600" b="1" dirty="0" smtClean="0">
              <a:solidFill>
                <a:schemeClr val="tx1"/>
              </a:solidFill>
              <a:ea typeface="宋体" panose="02010600030101010101" pitchFamily="2" charset="-122"/>
              <a:sym typeface="+mn-ea"/>
            </a:endParaRPr>
          </a:p>
          <a:p>
            <a:pPr marL="0" indent="0" latinLnBrk="0">
              <a:lnSpc>
                <a:spcPts val="6000"/>
              </a:lnSpc>
              <a:spcBef>
                <a:spcPts val="0"/>
              </a:spcBef>
              <a:buNone/>
            </a:pPr>
            <a:r>
              <a:rPr lang="en-US" altLang="zh-CN" sz="3600" b="1" dirty="0" smtClean="0">
                <a:solidFill>
                  <a:schemeClr val="tx1"/>
                </a:solidFill>
                <a:ea typeface="宋体" panose="02010600030101010101" pitchFamily="2" charset="-122"/>
                <a:sym typeface="+mn-ea"/>
              </a:rPr>
              <a:t>5  </a:t>
            </a:r>
            <a:r>
              <a:rPr sz="3600" b="1" dirty="0" smtClean="0">
                <a:solidFill>
                  <a:srgbClr val="FF0000"/>
                </a:solidFill>
                <a:ea typeface="宋体" panose="02010600030101010101" pitchFamily="2" charset="-122"/>
                <a:sym typeface="+mn-ea"/>
              </a:rPr>
              <a:t>附件5</a:t>
            </a:r>
            <a:r>
              <a:rPr sz="3600" b="1" dirty="0" smtClean="0">
                <a:solidFill>
                  <a:schemeClr val="tx1"/>
                </a:solidFill>
                <a:ea typeface="宋体" panose="02010600030101010101" pitchFamily="2" charset="-122"/>
                <a:sym typeface="+mn-ea"/>
              </a:rPr>
              <a:t> </a:t>
            </a:r>
            <a:r>
              <a:rPr lang="zh-CN" sz="3600" b="1" dirty="0" smtClean="0">
                <a:solidFill>
                  <a:schemeClr val="tx1"/>
                </a:solidFill>
                <a:ea typeface="宋体" panose="02010600030101010101" pitchFamily="2" charset="-122"/>
                <a:sym typeface="+mn-ea"/>
              </a:rPr>
              <a:t>《</a:t>
            </a:r>
            <a:r>
              <a:rPr sz="3600" b="1" dirty="0" smtClean="0">
                <a:solidFill>
                  <a:schemeClr val="tx1"/>
                </a:solidFill>
                <a:ea typeface="宋体" panose="02010600030101010101" pitchFamily="2" charset="-122"/>
                <a:sym typeface="+mn-ea"/>
              </a:rPr>
              <a:t>国家明令禁止的建筑材料和技术名录2016</a:t>
            </a:r>
            <a:r>
              <a:rPr lang="zh-CN" sz="3600" b="1" dirty="0" smtClean="0">
                <a:solidFill>
                  <a:schemeClr val="tx1"/>
                </a:solidFill>
                <a:ea typeface="宋体" panose="02010600030101010101" pitchFamily="2" charset="-122"/>
                <a:sym typeface="+mn-ea"/>
              </a:rPr>
              <a:t>》</a:t>
            </a:r>
            <a:endParaRPr sz="3600" b="1" dirty="0" smtClean="0">
              <a:solidFill>
                <a:schemeClr val="tx1"/>
              </a:solidFill>
              <a:ea typeface="宋体" panose="02010600030101010101" pitchFamily="2" charset="-122"/>
              <a:sym typeface="+mn-ea"/>
            </a:endParaRPr>
          </a:p>
          <a:p>
            <a:pPr marL="0" indent="0" latinLnBrk="0">
              <a:lnSpc>
                <a:spcPts val="6000"/>
              </a:lnSpc>
              <a:spcBef>
                <a:spcPts val="0"/>
              </a:spcBef>
              <a:buNone/>
            </a:pPr>
            <a:r>
              <a:rPr lang="en-US" altLang="zh-CN" sz="3600" b="1" dirty="0" smtClean="0">
                <a:solidFill>
                  <a:schemeClr val="tx1"/>
                </a:solidFill>
                <a:ea typeface="宋体" panose="02010600030101010101" pitchFamily="2" charset="-122"/>
                <a:sym typeface="+mn-ea"/>
              </a:rPr>
              <a:t>6  </a:t>
            </a:r>
            <a:r>
              <a:rPr sz="3600" b="1" dirty="0" smtClean="0">
                <a:solidFill>
                  <a:srgbClr val="FF0000"/>
                </a:solidFill>
                <a:ea typeface="宋体" panose="02010600030101010101" pitchFamily="2" charset="-122"/>
                <a:sym typeface="+mn-ea"/>
              </a:rPr>
              <a:t>附件6</a:t>
            </a:r>
            <a:r>
              <a:rPr sz="3600" b="1" dirty="0" smtClean="0">
                <a:solidFill>
                  <a:schemeClr val="tx1"/>
                </a:solidFill>
                <a:ea typeface="宋体" panose="02010600030101010101" pitchFamily="2" charset="-122"/>
                <a:sym typeface="+mn-ea"/>
              </a:rPr>
              <a:t> </a:t>
            </a:r>
            <a:r>
              <a:rPr lang="zh-CN" sz="3600" b="1" dirty="0" smtClean="0">
                <a:solidFill>
                  <a:schemeClr val="tx1"/>
                </a:solidFill>
                <a:ea typeface="宋体" panose="02010600030101010101" pitchFamily="2" charset="-122"/>
                <a:sym typeface="+mn-ea"/>
              </a:rPr>
              <a:t>《</a:t>
            </a:r>
            <a:r>
              <a:rPr sz="3600" b="1" dirty="0" smtClean="0">
                <a:solidFill>
                  <a:schemeClr val="tx1"/>
                </a:solidFill>
                <a:ea typeface="宋体" panose="02010600030101010101" pitchFamily="2" charset="-122"/>
                <a:sym typeface="+mn-ea"/>
              </a:rPr>
              <a:t>建设工程消防验收评定规则</a:t>
            </a:r>
            <a:r>
              <a:rPr lang="zh-CN" sz="3600" b="1" dirty="0" smtClean="0">
                <a:solidFill>
                  <a:schemeClr val="tx1"/>
                </a:solidFill>
                <a:ea typeface="宋体" panose="02010600030101010101" pitchFamily="2" charset="-122"/>
                <a:sym typeface="+mn-ea"/>
              </a:rPr>
              <a:t>》</a:t>
            </a:r>
            <a:r>
              <a:rPr sz="3600" b="1" dirty="0" smtClean="0">
                <a:solidFill>
                  <a:schemeClr val="tx1"/>
                </a:solidFill>
                <a:ea typeface="宋体" panose="02010600030101010101" pitchFamily="2" charset="-122"/>
                <a:sym typeface="+mn-ea"/>
              </a:rPr>
              <a:t>GA836-2016</a:t>
            </a:r>
            <a:endParaRPr sz="3600" b="1" dirty="0" smtClean="0">
              <a:solidFill>
                <a:schemeClr val="tx1"/>
              </a:solidFill>
              <a:ea typeface="宋体" panose="02010600030101010101" pitchFamily="2" charset="-122"/>
              <a:sym typeface="+mn-ea"/>
            </a:endParaRPr>
          </a:p>
          <a:p>
            <a:pPr marL="0" indent="0" latinLnBrk="0">
              <a:lnSpc>
                <a:spcPts val="6000"/>
              </a:lnSpc>
              <a:spcBef>
                <a:spcPts val="0"/>
              </a:spcBef>
              <a:buNone/>
            </a:pPr>
            <a:endParaRPr lang="zh-CN" altLang="en-US" sz="3600" b="1" dirty="0" smtClean="0">
              <a:solidFill>
                <a:schemeClr val="tx1"/>
              </a:solidFill>
              <a:ea typeface="宋体" panose="02010600030101010101" pitchFamily="2" charset="-122"/>
              <a:sym typeface="+mn-ea"/>
            </a:endParaRPr>
          </a:p>
        </p:txBody>
      </p:sp>
    </p:spTree>
  </p:cSld>
  <p:clrMapOvr>
    <a:masterClrMapping/>
  </p:clrMapOvr>
  <p:transition>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附件</a:t>
            </a:r>
            <a:endPar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578485"/>
            <a:ext cx="9145905" cy="5701665"/>
          </a:xfrm>
          <a:ln>
            <a:solidFill>
              <a:srgbClr val="FFFF00"/>
            </a:solidFill>
          </a:ln>
        </p:spPr>
        <p:style>
          <a:lnRef idx="0">
            <a:schemeClr val="accent2"/>
          </a:lnRef>
          <a:fillRef idx="3">
            <a:schemeClr val="accent2"/>
          </a:fillRef>
          <a:effectRef idx="3">
            <a:schemeClr val="accent2"/>
          </a:effectRef>
          <a:fontRef idx="minor">
            <a:schemeClr val="lt1"/>
          </a:fontRef>
        </p:style>
        <p:txBody>
          <a:bodyPr/>
          <a:lstStyle/>
          <a:p>
            <a:pPr marL="0" indent="0" latinLnBrk="0">
              <a:lnSpc>
                <a:spcPts val="6000"/>
              </a:lnSpc>
              <a:spcBef>
                <a:spcPts val="0"/>
              </a:spcBef>
              <a:buNone/>
            </a:pPr>
            <a:r>
              <a:rPr lang="en-US" altLang="zh-CN" sz="3600" b="1" dirty="0" smtClean="0">
                <a:solidFill>
                  <a:schemeClr val="tx1"/>
                </a:solidFill>
                <a:ea typeface="宋体" panose="02010600030101010101" pitchFamily="2" charset="-122"/>
                <a:sym typeface="+mn-ea"/>
              </a:rPr>
              <a:t>7  </a:t>
            </a:r>
            <a:r>
              <a:rPr sz="3600" b="1" dirty="0" smtClean="0">
                <a:solidFill>
                  <a:srgbClr val="FF0000"/>
                </a:solidFill>
                <a:ea typeface="宋体" panose="02010600030101010101" pitchFamily="2" charset="-122"/>
                <a:sym typeface="+mn-ea"/>
              </a:rPr>
              <a:t>附件7</a:t>
            </a:r>
            <a:r>
              <a:rPr sz="3600" b="1" dirty="0" smtClean="0">
                <a:solidFill>
                  <a:schemeClr val="tx1"/>
                </a:solidFill>
                <a:ea typeface="宋体" panose="02010600030101010101" pitchFamily="2" charset="-122"/>
                <a:sym typeface="+mn-ea"/>
              </a:rPr>
              <a:t> </a:t>
            </a:r>
            <a:r>
              <a:rPr lang="zh-CN" sz="3600" b="1" dirty="0" smtClean="0">
                <a:solidFill>
                  <a:schemeClr val="tx1"/>
                </a:solidFill>
                <a:ea typeface="宋体" panose="02010600030101010101" pitchFamily="2" charset="-122"/>
                <a:sym typeface="+mn-ea"/>
              </a:rPr>
              <a:t>《</a:t>
            </a:r>
            <a:r>
              <a:rPr sz="3600" b="1" dirty="0" smtClean="0">
                <a:solidFill>
                  <a:schemeClr val="tx1"/>
                </a:solidFill>
                <a:ea typeface="宋体" panose="02010600030101010101" pitchFamily="2" charset="-122"/>
                <a:sym typeface="+mn-ea"/>
              </a:rPr>
              <a:t>吉林省住房和城乡建设厅关于做好过渡期房屋建筑和市政基础设施工程消防验收工作的通知</a:t>
            </a:r>
            <a:r>
              <a:rPr lang="zh-CN" sz="3600" b="1" dirty="0" smtClean="0">
                <a:solidFill>
                  <a:schemeClr val="tx1"/>
                </a:solidFill>
                <a:ea typeface="宋体" panose="02010600030101010101" pitchFamily="2" charset="-122"/>
                <a:sym typeface="+mn-ea"/>
              </a:rPr>
              <a:t>》</a:t>
            </a:r>
            <a:endParaRPr sz="3600" b="1" dirty="0" smtClean="0">
              <a:solidFill>
                <a:schemeClr val="tx1"/>
              </a:solidFill>
              <a:ea typeface="宋体" panose="02010600030101010101" pitchFamily="2" charset="-122"/>
              <a:sym typeface="+mn-ea"/>
            </a:endParaRPr>
          </a:p>
          <a:p>
            <a:pPr marL="0" indent="0" latinLnBrk="0">
              <a:lnSpc>
                <a:spcPts val="6000"/>
              </a:lnSpc>
              <a:spcBef>
                <a:spcPts val="0"/>
              </a:spcBef>
              <a:buNone/>
            </a:pPr>
            <a:r>
              <a:rPr lang="en-US" altLang="zh-CN" sz="3600" b="1" dirty="0" smtClean="0">
                <a:solidFill>
                  <a:schemeClr val="tx1"/>
                </a:solidFill>
                <a:ea typeface="宋体" panose="02010600030101010101" pitchFamily="2" charset="-122"/>
                <a:sym typeface="+mn-ea"/>
              </a:rPr>
              <a:t>8  </a:t>
            </a:r>
            <a:r>
              <a:rPr lang="en-US" altLang="zh-CN" sz="3600" b="1" dirty="0" smtClean="0">
                <a:solidFill>
                  <a:srgbClr val="FF0000"/>
                </a:solidFill>
                <a:ea typeface="宋体" panose="02010600030101010101" pitchFamily="2" charset="-122"/>
                <a:sym typeface="+mn-ea"/>
              </a:rPr>
              <a:t>附件8</a:t>
            </a:r>
            <a:r>
              <a:rPr lang="en-US" altLang="zh-CN" sz="3600" b="1" dirty="0" smtClean="0">
                <a:solidFill>
                  <a:schemeClr val="tx1"/>
                </a:solidFill>
                <a:ea typeface="宋体" panose="02010600030101010101" pitchFamily="2" charset="-122"/>
                <a:sym typeface="+mn-ea"/>
              </a:rPr>
              <a:t> </a:t>
            </a:r>
            <a:r>
              <a:rPr lang="zh-CN" altLang="en-US" sz="3600" b="1" dirty="0" smtClean="0">
                <a:solidFill>
                  <a:schemeClr val="tx1"/>
                </a:solidFill>
                <a:ea typeface="宋体" panose="02010600030101010101" pitchFamily="2" charset="-122"/>
                <a:sym typeface="+mn-ea"/>
              </a:rPr>
              <a:t>《</a:t>
            </a:r>
            <a:r>
              <a:rPr lang="en-US" altLang="zh-CN" sz="3600" b="1" dirty="0" smtClean="0">
                <a:solidFill>
                  <a:schemeClr val="tx1"/>
                </a:solidFill>
                <a:ea typeface="宋体" panose="02010600030101010101" pitchFamily="2" charset="-122"/>
                <a:sym typeface="+mn-ea"/>
              </a:rPr>
              <a:t>电气规范强条汇总V1.3(2019版3月)-最终</a:t>
            </a:r>
            <a:r>
              <a:rPr lang="zh-CN" altLang="en-US" sz="3600" b="1" dirty="0" smtClean="0">
                <a:solidFill>
                  <a:schemeClr val="tx1"/>
                </a:solidFill>
                <a:ea typeface="宋体" panose="02010600030101010101" pitchFamily="2" charset="-122"/>
                <a:sym typeface="+mn-ea"/>
              </a:rPr>
              <a:t>》</a:t>
            </a:r>
            <a:endParaRPr lang="en-US" altLang="zh-CN" sz="3600" b="1" dirty="0" smtClean="0">
              <a:solidFill>
                <a:schemeClr val="tx1"/>
              </a:solidFill>
              <a:ea typeface="宋体" panose="02010600030101010101" pitchFamily="2" charset="-122"/>
              <a:sym typeface="+mn-ea"/>
            </a:endParaRPr>
          </a:p>
          <a:p>
            <a:pPr marL="0" indent="0" latinLnBrk="0">
              <a:lnSpc>
                <a:spcPts val="6000"/>
              </a:lnSpc>
              <a:spcBef>
                <a:spcPts val="0"/>
              </a:spcBef>
              <a:buNone/>
            </a:pPr>
            <a:endParaRPr lang="en-US" altLang="zh-CN" sz="3600" b="1" dirty="0" smtClean="0">
              <a:solidFill>
                <a:schemeClr val="tx1"/>
              </a:solidFill>
              <a:ea typeface="宋体" panose="02010600030101010101" pitchFamily="2" charset="-122"/>
              <a:sym typeface="+mn-ea"/>
            </a:endParaRPr>
          </a:p>
        </p:txBody>
      </p:sp>
    </p:spTree>
  </p:cSld>
  <p:clrMapOvr>
    <a:masterClrMapping/>
  </p:clrMapOvr>
  <p:transition>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7950" y="213995"/>
            <a:ext cx="8928100" cy="5946775"/>
          </a:xfrm>
        </p:spPr>
        <p:txBody>
          <a:bodyPr/>
          <a:lstStyle/>
          <a:p>
            <a:pPr>
              <a:buNone/>
            </a:pPr>
            <a:r>
              <a:rPr lang="zh-CN" altLang="en-US" dirty="0" smtClean="0"/>
              <a:t>    </a:t>
            </a:r>
            <a:endParaRPr lang="en-US" altLang="zh-CN" dirty="0" smtClean="0"/>
          </a:p>
          <a:p>
            <a:pPr>
              <a:buNone/>
            </a:pPr>
            <a:endParaRPr lang="en-US" altLang="zh-CN" dirty="0" smtClean="0"/>
          </a:p>
          <a:p>
            <a:pPr>
              <a:buNone/>
            </a:pPr>
            <a:endParaRPr lang="zh-CN" altLang="en-US" sz="5400" dirty="0" smtClean="0"/>
          </a:p>
          <a:p>
            <a:pPr>
              <a:buNone/>
            </a:pPr>
            <a:r>
              <a:rPr lang="zh-CN" altLang="en-US" sz="5400" dirty="0" smtClean="0"/>
              <a:t>          谢谢大家的聆听</a:t>
            </a:r>
            <a:endParaRPr lang="zh-CN" altLang="en-US" sz="5400" dirty="0" smtClean="0"/>
          </a:p>
          <a:p>
            <a:pPr>
              <a:buNone/>
            </a:pPr>
            <a:r>
              <a:rPr lang="zh-CN" altLang="en-US" sz="5400" dirty="0"/>
              <a:t>         祝同行们工作顺利</a:t>
            </a:r>
            <a:endParaRPr lang="zh-CN" altLang="en-US" sz="5400" dirty="0"/>
          </a:p>
          <a:p>
            <a:pPr>
              <a:buNone/>
            </a:pPr>
            <a:r>
              <a:rPr lang="zh-CN" altLang="en-US" sz="5400" dirty="0"/>
              <a:t>               万事顺意</a:t>
            </a:r>
            <a:endParaRPr lang="zh-CN" altLang="en-US" sz="5400" dirty="0"/>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质量分析：政策方面</a:t>
            </a:r>
            <a:endPar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617210"/>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a:bodyPr>
          <a:lstStyle/>
          <a:p>
            <a:pPr marL="0" indent="0" latinLnBrk="0">
              <a:lnSpc>
                <a:spcPts val="5000"/>
              </a:lnSpc>
              <a:spcBef>
                <a:spcPts val="0"/>
              </a:spcBef>
              <a:buNone/>
            </a:pPr>
            <a:r>
              <a:rPr lang="zh-CN" altLang="en-US" sz="3200" b="1" dirty="0" smtClean="0">
                <a:solidFill>
                  <a:srgbClr val="FFFF00"/>
                </a:solidFill>
                <a:ea typeface="宋体" panose="02010600030101010101" pitchFamily="2" charset="-122"/>
                <a:sym typeface="+mn-ea"/>
              </a:rPr>
              <a:t>建议要求：</a:t>
            </a:r>
            <a:endParaRPr lang="en-US" altLang="zh-CN" sz="3200" b="1" dirty="0" smtClean="0">
              <a:solidFill>
                <a:srgbClr val="FFFF00"/>
              </a:solidFill>
              <a:ea typeface="宋体" panose="02010600030101010101" pitchFamily="2" charset="-122"/>
              <a:sym typeface="+mn-ea"/>
            </a:endParaRPr>
          </a:p>
          <a:p>
            <a:pPr marL="0" indent="0" latinLnBrk="0">
              <a:lnSpc>
                <a:spcPts val="5000"/>
              </a:lnSpc>
              <a:spcBef>
                <a:spcPts val="0"/>
              </a:spcBef>
              <a:buNone/>
            </a:pPr>
            <a:r>
              <a:rPr lang="en-US" altLang="zh-CN" sz="3200" b="1" dirty="0" smtClean="0">
                <a:solidFill>
                  <a:srgbClr val="FFFF00"/>
                </a:solidFill>
                <a:ea typeface="宋体" panose="02010600030101010101" pitchFamily="2" charset="-122"/>
                <a:sym typeface="+mn-ea"/>
              </a:rPr>
              <a:t>5.1  </a:t>
            </a:r>
            <a:r>
              <a:rPr lang="zh-CN" altLang="en-US" sz="3200" b="1" dirty="0" smtClean="0">
                <a:solidFill>
                  <a:srgbClr val="FFFF00"/>
                </a:solidFill>
                <a:ea typeface="宋体" panose="02010600030101010101" pitchFamily="2" charset="-122"/>
                <a:sym typeface="+mn-ea"/>
              </a:rPr>
              <a:t>各设计单位与审图机构单位应对未满足时间要求的工程进行核查，避免对日后验收带来不必要的麻烦。</a:t>
            </a:r>
            <a:endParaRPr lang="zh-CN" altLang="en-US" sz="3200" b="1" dirty="0" smtClean="0">
              <a:solidFill>
                <a:srgbClr val="FFFF00"/>
              </a:solidFill>
              <a:ea typeface="宋体" panose="02010600030101010101" pitchFamily="2" charset="-122"/>
              <a:sym typeface="+mn-ea"/>
            </a:endParaRPr>
          </a:p>
          <a:p>
            <a:pPr marL="0" indent="0" latinLnBrk="0">
              <a:lnSpc>
                <a:spcPts val="5000"/>
              </a:lnSpc>
              <a:spcBef>
                <a:spcPts val="0"/>
              </a:spcBef>
              <a:buNone/>
            </a:pPr>
            <a:r>
              <a:rPr lang="en-US" altLang="zh-CN" sz="3200" b="1" dirty="0" smtClean="0">
                <a:solidFill>
                  <a:srgbClr val="FFFF00"/>
                </a:solidFill>
                <a:ea typeface="宋体" panose="02010600030101010101" pitchFamily="2" charset="-122"/>
                <a:sym typeface="+mn-ea"/>
              </a:rPr>
              <a:t>5.2 </a:t>
            </a:r>
            <a:r>
              <a:rPr lang="zh-CN" altLang="en-US" sz="3200" b="1" dirty="0" smtClean="0">
                <a:solidFill>
                  <a:srgbClr val="FFFF00"/>
                </a:solidFill>
                <a:ea typeface="宋体" panose="02010600030101010101" pitchFamily="2" charset="-122"/>
                <a:sym typeface="+mn-ea"/>
              </a:rPr>
              <a:t>对未执行</a:t>
            </a:r>
            <a:r>
              <a:rPr lang="en-US" altLang="zh-CN" sz="3200" b="1" dirty="0" smtClean="0">
                <a:solidFill>
                  <a:srgbClr val="FFFF00"/>
                </a:solidFill>
                <a:ea typeface="宋体" panose="02010600030101010101" pitchFamily="2" charset="-122"/>
                <a:sym typeface="+mn-ea"/>
              </a:rPr>
              <a:t>GB51309-2018</a:t>
            </a:r>
            <a:r>
              <a:rPr lang="zh-CN" altLang="en-US" sz="3200" b="1" dirty="0" smtClean="0">
                <a:solidFill>
                  <a:srgbClr val="FFFF00"/>
                </a:solidFill>
                <a:ea typeface="宋体" panose="02010600030101010101" pitchFamily="2" charset="-122"/>
                <a:sym typeface="+mn-ea"/>
              </a:rPr>
              <a:t>标准的工程应有确切的理由。</a:t>
            </a:r>
            <a:endParaRPr lang="zh-CN" altLang="en-US" sz="3200" b="1" dirty="0" smtClean="0">
              <a:solidFill>
                <a:srgbClr val="FFFF00"/>
              </a:solidFill>
              <a:ea typeface="宋体" panose="02010600030101010101" pitchFamily="2" charset="-122"/>
              <a:sym typeface="+mn-ea"/>
            </a:endParaRPr>
          </a:p>
          <a:p>
            <a:pPr marL="0" indent="0" latinLnBrk="0">
              <a:lnSpc>
                <a:spcPts val="5000"/>
              </a:lnSpc>
              <a:spcBef>
                <a:spcPts val="0"/>
              </a:spcBef>
              <a:buNone/>
            </a:pPr>
            <a:endParaRPr lang="en-US" altLang="zh-CN" sz="3200" b="1" dirty="0" smtClean="0">
              <a:solidFill>
                <a:schemeClr val="tx1"/>
              </a:solidFill>
              <a:ea typeface="宋体" panose="02010600030101010101" pitchFamily="2" charset="-122"/>
              <a:sym typeface="+mn-ea"/>
            </a:endParaRPr>
          </a:p>
          <a:p>
            <a:pPr marL="0" indent="0" latinLnBrk="0">
              <a:lnSpc>
                <a:spcPts val="5000"/>
              </a:lnSpc>
              <a:spcBef>
                <a:spcPts val="0"/>
              </a:spcBef>
              <a:buNone/>
            </a:pPr>
            <a:r>
              <a:rPr lang="en-US" altLang="zh-CN" sz="3200" b="1" dirty="0" smtClean="0">
                <a:solidFill>
                  <a:schemeClr val="tx1"/>
                </a:solidFill>
                <a:ea typeface="宋体" panose="02010600030101010101" pitchFamily="2" charset="-122"/>
                <a:sym typeface="+mn-ea"/>
              </a:rPr>
              <a:t>6  </a:t>
            </a:r>
            <a:r>
              <a:rPr lang="zh-CN" altLang="en-US" sz="3200" b="1" dirty="0" smtClean="0">
                <a:solidFill>
                  <a:schemeClr val="tx1"/>
                </a:solidFill>
                <a:ea typeface="宋体" panose="02010600030101010101" pitchFamily="2" charset="-122"/>
                <a:sym typeface="+mn-ea"/>
              </a:rPr>
              <a:t>部分工程绿色建筑电气专项说明缺失。</a:t>
            </a:r>
            <a:r>
              <a:rPr lang="zh-CN" altLang="en-US" sz="2800" b="1" dirty="0" smtClean="0">
                <a:solidFill>
                  <a:schemeClr val="tx1"/>
                </a:solidFill>
                <a:ea typeface="宋体" panose="02010600030101010101" pitchFamily="2" charset="-122"/>
                <a:sym typeface="+mn-ea"/>
              </a:rPr>
              <a:t> </a:t>
            </a:r>
            <a:endParaRPr lang="zh-CN" altLang="en-US" sz="2800" b="1" dirty="0" smtClean="0">
              <a:solidFill>
                <a:schemeClr val="tx1"/>
              </a:solidFill>
              <a:ea typeface="宋体" panose="02010600030101010101" pitchFamily="2" charset="-122"/>
              <a:sym typeface="+mn-ea"/>
            </a:endParaRPr>
          </a:p>
          <a:p>
            <a:pPr marL="0" indent="0" latinLnBrk="0">
              <a:lnSpc>
                <a:spcPts val="5000"/>
              </a:lnSpc>
              <a:spcBef>
                <a:spcPts val="0"/>
              </a:spcBef>
              <a:buNone/>
            </a:pPr>
            <a:endParaRPr lang="zh-CN" altLang="en-US" sz="2800" b="1" dirty="0" smtClean="0">
              <a:solidFill>
                <a:schemeClr val="tx1"/>
              </a:solidFill>
              <a:ea typeface="宋体" panose="02010600030101010101" pitchFamily="2" charset="-122"/>
              <a:sym typeface="+mn-ea"/>
            </a:endParaRPr>
          </a:p>
          <a:p>
            <a:pPr marL="0" indent="0" latinLnBrk="0">
              <a:lnSpc>
                <a:spcPts val="4000"/>
              </a:lnSpc>
              <a:buNone/>
            </a:pPr>
            <a:endParaRPr lang="zh-CN" sz="2800" dirty="0" smtClean="0">
              <a:solidFill>
                <a:schemeClr val="tx1"/>
              </a:solidFill>
              <a:ea typeface="宋体" panose="02010600030101010101" pitchFamily="2" charset="-122"/>
            </a:endParaRPr>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质量分析：</a:t>
            </a:r>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政策方面</a:t>
            </a:r>
            <a:endParaRPr lang="en-US" altLang="zh-CN"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617210"/>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a:bodyPr>
          <a:lstStyle/>
          <a:p>
            <a:pPr marL="457200" lvl="1" indent="0" latinLnBrk="0">
              <a:lnSpc>
                <a:spcPts val="5000"/>
              </a:lnSpc>
              <a:spcBef>
                <a:spcPts val="0"/>
              </a:spcBef>
              <a:buNone/>
            </a:pPr>
            <a:r>
              <a:rPr lang="zh-CN" altLang="en-US" sz="3200" b="1" dirty="0" smtClean="0">
                <a:solidFill>
                  <a:srgbClr val="FF0000"/>
                </a:solidFill>
                <a:ea typeface="宋体" panose="02010600030101010101" pitchFamily="2" charset="-122"/>
                <a:sym typeface="+mn-ea"/>
              </a:rPr>
              <a:t> 工作应注意的问题：</a:t>
            </a:r>
            <a:endParaRPr lang="zh-CN" altLang="en-US" sz="2800" b="1" dirty="0" smtClean="0">
              <a:solidFill>
                <a:schemeClr val="tx1"/>
              </a:solidFill>
              <a:ea typeface="宋体" panose="02010600030101010101" pitchFamily="2" charset="-122"/>
              <a:sym typeface="+mn-ea"/>
            </a:endParaRPr>
          </a:p>
          <a:p>
            <a:pPr marL="457200" lvl="1" indent="0" latinLnBrk="0">
              <a:lnSpc>
                <a:spcPts val="5000"/>
              </a:lnSpc>
              <a:spcBef>
                <a:spcPts val="0"/>
              </a:spcBef>
              <a:buNone/>
            </a:pPr>
            <a:r>
              <a:rPr lang="en-US" altLang="zh-CN" sz="3200" b="1" dirty="0" smtClean="0">
                <a:solidFill>
                  <a:schemeClr val="tx1"/>
                </a:solidFill>
                <a:ea typeface="宋体" panose="02010600030101010101" pitchFamily="2" charset="-122"/>
                <a:sym typeface="+mn-ea"/>
              </a:rPr>
              <a:t>1 </a:t>
            </a:r>
            <a:r>
              <a:rPr lang="zh-CN" altLang="en-US" sz="2800" b="1" dirty="0" smtClean="0">
                <a:solidFill>
                  <a:schemeClr val="tx1"/>
                </a:solidFill>
                <a:ea typeface="宋体" panose="02010600030101010101" pitchFamily="2" charset="-122"/>
                <a:sym typeface="+mn-ea"/>
              </a:rPr>
              <a:t>不应采用国家和省明令淘汰、禁止使用的建筑材料。具体参见《国家明令禁止的建筑材料和技术名录</a:t>
            </a:r>
            <a:r>
              <a:rPr lang="en-US" altLang="zh-CN" sz="2800" b="1" dirty="0" smtClean="0">
                <a:solidFill>
                  <a:schemeClr val="tx1"/>
                </a:solidFill>
                <a:ea typeface="宋体" panose="02010600030101010101" pitchFamily="2" charset="-122"/>
                <a:sym typeface="+mn-ea"/>
              </a:rPr>
              <a:t>2016</a:t>
            </a:r>
            <a:r>
              <a:rPr lang="zh-CN" altLang="en-US" sz="2800" b="1" dirty="0" smtClean="0">
                <a:solidFill>
                  <a:schemeClr val="tx1"/>
                </a:solidFill>
                <a:ea typeface="宋体" panose="02010600030101010101" pitchFamily="2" charset="-122"/>
                <a:sym typeface="+mn-ea"/>
              </a:rPr>
              <a:t>》</a:t>
            </a:r>
            <a:endParaRPr lang="zh-CN" altLang="en-US" sz="2800" b="1" dirty="0" smtClean="0">
              <a:solidFill>
                <a:schemeClr val="tx1"/>
              </a:solidFill>
              <a:ea typeface="宋体" panose="02010600030101010101" pitchFamily="2" charset="-122"/>
              <a:sym typeface="+mn-ea"/>
            </a:endParaRPr>
          </a:p>
          <a:p>
            <a:pPr marL="457200" lvl="1" indent="0" latinLnBrk="0">
              <a:lnSpc>
                <a:spcPts val="5000"/>
              </a:lnSpc>
              <a:spcBef>
                <a:spcPts val="0"/>
              </a:spcBef>
              <a:buNone/>
            </a:pPr>
            <a:r>
              <a:rPr lang="zh-CN" altLang="en-US" sz="2800" b="1" dirty="0" smtClean="0">
                <a:solidFill>
                  <a:schemeClr val="tx1"/>
                </a:solidFill>
                <a:ea typeface="宋体" panose="02010600030101010101" pitchFamily="2" charset="-122"/>
                <a:sym typeface="+mn-ea"/>
              </a:rPr>
              <a:t>（附件</a:t>
            </a:r>
            <a:r>
              <a:rPr lang="en-US" altLang="zh-CN" sz="2800" b="1" dirty="0" smtClean="0">
                <a:solidFill>
                  <a:schemeClr val="tx1"/>
                </a:solidFill>
                <a:ea typeface="宋体" panose="02010600030101010101" pitchFamily="2" charset="-122"/>
                <a:sym typeface="+mn-ea"/>
              </a:rPr>
              <a:t>5</a:t>
            </a:r>
            <a:r>
              <a:rPr lang="zh-CN" altLang="en-US" sz="2800" b="1" dirty="0" smtClean="0">
                <a:solidFill>
                  <a:schemeClr val="tx1"/>
                </a:solidFill>
                <a:ea typeface="宋体" panose="02010600030101010101" pitchFamily="2" charset="-122"/>
                <a:sym typeface="+mn-ea"/>
              </a:rPr>
              <a:t>）</a:t>
            </a:r>
            <a:r>
              <a:rPr lang="zh-CN" altLang="en-US" sz="2800" b="1" dirty="0" smtClean="0">
                <a:solidFill>
                  <a:schemeClr val="tx1"/>
                </a:solidFill>
                <a:ea typeface="宋体" panose="02010600030101010101" pitchFamily="2" charset="-122"/>
                <a:sym typeface="+mn-ea"/>
              </a:rPr>
              <a:t>但不限于此！！！！</a:t>
            </a:r>
            <a:endParaRPr lang="zh-CN" altLang="en-US" sz="2800" b="1" dirty="0" smtClean="0">
              <a:solidFill>
                <a:schemeClr val="tx1"/>
              </a:solidFill>
              <a:ea typeface="宋体" panose="02010600030101010101" pitchFamily="2" charset="-122"/>
              <a:sym typeface="+mn-ea"/>
            </a:endParaRPr>
          </a:p>
          <a:p>
            <a:pPr marL="457200" lvl="1" indent="0" latinLnBrk="0">
              <a:lnSpc>
                <a:spcPts val="5000"/>
              </a:lnSpc>
              <a:spcBef>
                <a:spcPts val="0"/>
              </a:spcBef>
              <a:buNone/>
            </a:pPr>
            <a:r>
              <a:rPr lang="zh-CN" altLang="en-US" sz="2800" b="1" dirty="0" smtClean="0">
                <a:solidFill>
                  <a:schemeClr val="tx1"/>
                </a:solidFill>
                <a:ea typeface="宋体" panose="02010600030101010101" pitchFamily="2" charset="-122"/>
                <a:sym typeface="+mn-ea"/>
              </a:rPr>
              <a:t>《名录</a:t>
            </a:r>
            <a:r>
              <a:rPr lang="en-US" altLang="zh-CN" sz="2800" b="1" dirty="0" smtClean="0">
                <a:solidFill>
                  <a:schemeClr val="tx1"/>
                </a:solidFill>
                <a:ea typeface="宋体" panose="02010600030101010101" pitchFamily="2" charset="-122"/>
                <a:sym typeface="+mn-ea"/>
              </a:rPr>
              <a:t>2016</a:t>
            </a:r>
            <a:r>
              <a:rPr lang="zh-CN" altLang="en-US" sz="2800" b="1" dirty="0" smtClean="0">
                <a:solidFill>
                  <a:schemeClr val="tx1"/>
                </a:solidFill>
                <a:ea typeface="宋体" panose="02010600030101010101" pitchFamily="2" charset="-122"/>
                <a:sym typeface="+mn-ea"/>
              </a:rPr>
              <a:t>》</a:t>
            </a:r>
            <a:r>
              <a:rPr lang="zh-CN" altLang="en-US" sz="2800" b="1" dirty="0" smtClean="0">
                <a:solidFill>
                  <a:schemeClr val="tx1"/>
                </a:solidFill>
                <a:ea typeface="宋体" panose="02010600030101010101" pitchFamily="2" charset="-122"/>
                <a:sym typeface="+mn-ea"/>
              </a:rPr>
              <a:t>主要涉及内容如下：</a:t>
            </a:r>
            <a:endParaRPr lang="zh-CN" altLang="en-US" sz="2800" b="1" dirty="0" smtClean="0">
              <a:solidFill>
                <a:schemeClr val="tx1"/>
              </a:solidFill>
              <a:ea typeface="宋体" panose="02010600030101010101" pitchFamily="2" charset="-122"/>
              <a:sym typeface="+mn-ea"/>
            </a:endParaRPr>
          </a:p>
          <a:p>
            <a:pPr marL="457200" lvl="1" indent="0" latinLnBrk="0">
              <a:lnSpc>
                <a:spcPts val="5000"/>
              </a:lnSpc>
              <a:spcBef>
                <a:spcPts val="0"/>
              </a:spcBef>
              <a:buNone/>
            </a:pPr>
            <a:r>
              <a:rPr lang="en-US" altLang="zh-CN" sz="2800" b="1" dirty="0" smtClean="0">
                <a:solidFill>
                  <a:schemeClr val="tx1"/>
                </a:solidFill>
                <a:ea typeface="宋体" panose="02010600030101010101" pitchFamily="2" charset="-122"/>
                <a:sym typeface="+mn-ea"/>
              </a:rPr>
              <a:t> 卤粉荧光灯;  荧光灯类一般型电感镇流器; </a:t>
            </a:r>
            <a:endParaRPr lang="en-US" altLang="zh-CN" sz="2800" b="1" dirty="0" smtClean="0">
              <a:solidFill>
                <a:schemeClr val="tx1"/>
              </a:solidFill>
              <a:ea typeface="宋体" panose="02010600030101010101" pitchFamily="2" charset="-122"/>
              <a:sym typeface="+mn-ea"/>
            </a:endParaRPr>
          </a:p>
          <a:p>
            <a:pPr marL="457200" lvl="1" indent="0" latinLnBrk="0">
              <a:lnSpc>
                <a:spcPts val="5000"/>
              </a:lnSpc>
              <a:spcBef>
                <a:spcPts val="0"/>
              </a:spcBef>
              <a:buNone/>
            </a:pPr>
            <a:r>
              <a:rPr lang="en-US" altLang="zh-CN" sz="2800" b="1" dirty="0" smtClean="0">
                <a:solidFill>
                  <a:schemeClr val="tx1"/>
                </a:solidFill>
                <a:ea typeface="宋体" panose="02010600030101010101" pitchFamily="2" charset="-122"/>
                <a:sym typeface="+mn-ea"/>
              </a:rPr>
              <a:t>2 设计单位</a:t>
            </a:r>
            <a:r>
              <a:rPr lang="zh-CN" altLang="en-US" sz="2800" b="1" dirty="0" smtClean="0">
                <a:solidFill>
                  <a:schemeClr val="tx1"/>
                </a:solidFill>
                <a:ea typeface="宋体" panose="02010600030101010101" pitchFamily="2" charset="-122"/>
                <a:sym typeface="+mn-ea"/>
              </a:rPr>
              <a:t>不应</a:t>
            </a:r>
            <a:r>
              <a:rPr lang="en-US" altLang="zh-CN" sz="2800" b="1" dirty="0" smtClean="0">
                <a:solidFill>
                  <a:schemeClr val="tx1"/>
                </a:solidFill>
                <a:ea typeface="宋体" panose="02010600030101010101" pitchFamily="2" charset="-122"/>
                <a:sym typeface="+mn-ea"/>
              </a:rPr>
              <a:t>指定建筑材料、建筑构配件的生产厂、供应商</a:t>
            </a:r>
            <a:r>
              <a:rPr lang="zh-CN" altLang="en-US" sz="2800" b="1" dirty="0" smtClean="0">
                <a:solidFill>
                  <a:schemeClr val="tx1"/>
                </a:solidFill>
                <a:ea typeface="宋体" panose="02010600030101010101" pitchFamily="2" charset="-122"/>
                <a:sym typeface="+mn-ea"/>
              </a:rPr>
              <a:t>。</a:t>
            </a:r>
            <a:endParaRPr lang="zh-CN" altLang="en-US" sz="2800" b="1" dirty="0" smtClean="0">
              <a:solidFill>
                <a:schemeClr val="tx1"/>
              </a:solidFill>
              <a:ea typeface="宋体" panose="02010600030101010101" pitchFamily="2" charset="-122"/>
              <a:sym typeface="+mn-ea"/>
            </a:endParaRPr>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质量分析：技术质量</a:t>
            </a:r>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方面</a:t>
            </a:r>
            <a:endParaRPr lang="en-US" altLang="zh-CN"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617210"/>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fontScale="90000"/>
          </a:bodyPr>
          <a:lstStyle/>
          <a:p>
            <a:pPr marL="0" indent="0" latinLnBrk="0">
              <a:lnSpc>
                <a:spcPts val="5000"/>
              </a:lnSpc>
              <a:spcBef>
                <a:spcPts val="0"/>
              </a:spcBef>
              <a:buNone/>
            </a:pPr>
            <a:r>
              <a:rPr lang="zh-CN" altLang="en-US" sz="3600" b="1" dirty="0" smtClean="0">
                <a:solidFill>
                  <a:srgbClr val="FF0000"/>
                </a:solidFill>
                <a:ea typeface="宋体" panose="02010600030101010101" pitchFamily="2" charset="-122"/>
                <a:sym typeface="+mn-ea"/>
              </a:rPr>
              <a:t>设计深度的问题：</a:t>
            </a:r>
            <a:endParaRPr lang="zh-CN" altLang="en-US" sz="3200" b="1" dirty="0" smtClean="0">
              <a:solidFill>
                <a:srgbClr val="FF0000"/>
              </a:solidFill>
              <a:ea typeface="宋体" panose="02010600030101010101" pitchFamily="2" charset="-122"/>
              <a:sym typeface="+mn-ea"/>
            </a:endParaRPr>
          </a:p>
          <a:p>
            <a:pPr marL="0" indent="0" latinLnBrk="0">
              <a:lnSpc>
                <a:spcPts val="5000"/>
              </a:lnSpc>
              <a:spcBef>
                <a:spcPts val="0"/>
              </a:spcBef>
              <a:buNone/>
            </a:pPr>
            <a:r>
              <a:rPr lang="en-US" altLang="zh-CN" sz="2800" b="1" dirty="0" smtClean="0">
                <a:solidFill>
                  <a:schemeClr val="tx1"/>
                </a:solidFill>
                <a:ea typeface="宋体" panose="02010600030101010101" pitchFamily="2" charset="-122"/>
                <a:sym typeface="+mn-ea"/>
              </a:rPr>
              <a:t>1 </a:t>
            </a:r>
            <a:r>
              <a:rPr lang="zh-CN" altLang="en-US" sz="2800" b="1" dirty="0" smtClean="0">
                <a:solidFill>
                  <a:schemeClr val="tx1"/>
                </a:solidFill>
                <a:ea typeface="宋体" panose="02010600030101010101" pitchFamily="2" charset="-122"/>
                <a:sym typeface="+mn-ea"/>
              </a:rPr>
              <a:t>设计说明未按工程实际情况和需求进行叙述，缺乏针对性;</a:t>
            </a:r>
            <a:endParaRPr lang="zh-CN" altLang="en-US" sz="2800" b="1" dirty="0" smtClean="0">
              <a:solidFill>
                <a:schemeClr val="tx1"/>
              </a:solidFill>
              <a:ea typeface="宋体" panose="02010600030101010101" pitchFamily="2" charset="-122"/>
              <a:sym typeface="+mn-ea"/>
            </a:endParaRPr>
          </a:p>
          <a:p>
            <a:pPr marL="0" indent="0" latinLnBrk="0">
              <a:lnSpc>
                <a:spcPts val="5000"/>
              </a:lnSpc>
              <a:spcBef>
                <a:spcPts val="0"/>
              </a:spcBef>
              <a:buNone/>
            </a:pPr>
            <a:r>
              <a:rPr lang="zh-CN" altLang="en-US" sz="2800" b="1" dirty="0" smtClean="0">
                <a:solidFill>
                  <a:srgbClr val="FFFF00"/>
                </a:solidFill>
                <a:ea typeface="宋体" panose="02010600030101010101" pitchFamily="2" charset="-122"/>
                <a:sym typeface="+mn-ea"/>
              </a:rPr>
              <a:t>应参照《建筑工程设计文件编制深度规定》（2016年版）中第</a:t>
            </a:r>
            <a:r>
              <a:rPr lang="en-US" altLang="zh-CN" sz="2800" b="1" dirty="0" smtClean="0">
                <a:solidFill>
                  <a:srgbClr val="FFFF00"/>
                </a:solidFill>
                <a:ea typeface="宋体" panose="02010600030101010101" pitchFamily="2" charset="-122"/>
                <a:sym typeface="+mn-ea"/>
              </a:rPr>
              <a:t>4.5.3</a:t>
            </a:r>
            <a:r>
              <a:rPr lang="zh-CN" altLang="en-US" sz="2800" b="1" dirty="0" smtClean="0">
                <a:solidFill>
                  <a:srgbClr val="FFFF00"/>
                </a:solidFill>
                <a:ea typeface="宋体" panose="02010600030101010101" pitchFamily="2" charset="-122"/>
                <a:sym typeface="+mn-ea"/>
              </a:rPr>
              <a:t>条要求进行编制。</a:t>
            </a:r>
            <a:endParaRPr lang="zh-CN" altLang="en-US" sz="2800" b="1" dirty="0" smtClean="0">
              <a:solidFill>
                <a:srgbClr val="FFFF00"/>
              </a:solidFill>
              <a:ea typeface="宋体" panose="02010600030101010101" pitchFamily="2" charset="-122"/>
              <a:sym typeface="+mn-ea"/>
            </a:endParaRPr>
          </a:p>
          <a:p>
            <a:pPr marL="0" indent="0" latinLnBrk="0">
              <a:lnSpc>
                <a:spcPts val="5000"/>
              </a:lnSpc>
              <a:spcBef>
                <a:spcPts val="0"/>
              </a:spcBef>
              <a:buNone/>
            </a:pPr>
            <a:r>
              <a:rPr lang="en-US" altLang="zh-CN" sz="2800" b="1" dirty="0" smtClean="0">
                <a:solidFill>
                  <a:schemeClr val="tx1"/>
                </a:solidFill>
                <a:ea typeface="宋体" panose="02010600030101010101" pitchFamily="2" charset="-122"/>
                <a:sym typeface="+mn-ea"/>
              </a:rPr>
              <a:t>2 防爆场所图纸表达</a:t>
            </a:r>
            <a:r>
              <a:rPr lang="zh-CN" altLang="en-US" sz="2800" b="1" dirty="0" smtClean="0">
                <a:solidFill>
                  <a:schemeClr val="tx1"/>
                </a:solidFill>
                <a:ea typeface="宋体" panose="02010600030101010101" pitchFamily="2" charset="-122"/>
                <a:sym typeface="+mn-ea"/>
              </a:rPr>
              <a:t>深度不够</a:t>
            </a:r>
            <a:r>
              <a:rPr lang="zh-CN" altLang="en-US" sz="2800" b="1" dirty="0" smtClean="0">
                <a:solidFill>
                  <a:schemeClr val="tx1"/>
                </a:solidFill>
                <a:ea typeface="宋体" panose="02010600030101010101" pitchFamily="2" charset="-122"/>
                <a:sym typeface="+mn-ea"/>
              </a:rPr>
              <a:t>：例如</a:t>
            </a:r>
            <a:r>
              <a:rPr lang="en-US" altLang="zh-CN" sz="2800" b="1" dirty="0" smtClean="0">
                <a:solidFill>
                  <a:schemeClr val="tx1"/>
                </a:solidFill>
                <a:ea typeface="宋体" panose="02010600030101010101" pitchFamily="2" charset="-122"/>
                <a:sym typeface="+mn-ea"/>
              </a:rPr>
              <a:t>管线安装、敷设要求不满足其场所特点的要求。</a:t>
            </a:r>
            <a:endParaRPr lang="en-US" altLang="zh-CN" sz="2800" b="1" dirty="0" smtClean="0">
              <a:solidFill>
                <a:schemeClr val="tx1"/>
              </a:solidFill>
              <a:ea typeface="宋体" panose="02010600030101010101" pitchFamily="2" charset="-122"/>
              <a:sym typeface="+mn-ea"/>
            </a:endParaRPr>
          </a:p>
          <a:p>
            <a:pPr marL="0" indent="0" latinLnBrk="0">
              <a:lnSpc>
                <a:spcPts val="5000"/>
              </a:lnSpc>
              <a:spcBef>
                <a:spcPts val="0"/>
              </a:spcBef>
              <a:buNone/>
            </a:pPr>
            <a:r>
              <a:rPr lang="zh-CN" altLang="en-US" sz="2800" b="1" dirty="0" smtClean="0">
                <a:solidFill>
                  <a:srgbClr val="FFFF00"/>
                </a:solidFill>
                <a:ea typeface="宋体" panose="02010600030101010101" pitchFamily="2" charset="-122"/>
                <a:sym typeface="+mn-ea"/>
              </a:rPr>
              <a:t>应参照《爆炸危险环境电气线路和电气设备安装》</a:t>
            </a:r>
            <a:r>
              <a:rPr lang="zh-CN" altLang="en-US" sz="2800" b="1" dirty="0" smtClean="0">
                <a:solidFill>
                  <a:srgbClr val="FFFF00"/>
                </a:solidFill>
                <a:ea typeface="宋体" panose="02010600030101010101" pitchFamily="2" charset="-122"/>
                <a:sym typeface="+mn-ea"/>
              </a:rPr>
              <a:t>12D401-3</a:t>
            </a:r>
            <a:r>
              <a:rPr lang="zh-CN" altLang="en-US" sz="2800" b="1" dirty="0" smtClean="0">
                <a:solidFill>
                  <a:srgbClr val="FFFF00"/>
                </a:solidFill>
                <a:ea typeface="宋体" panose="02010600030101010101" pitchFamily="2" charset="-122"/>
                <a:sym typeface="+mn-ea"/>
              </a:rPr>
              <a:t>标准图集进行绘制。</a:t>
            </a:r>
            <a:endParaRPr lang="en-US" altLang="zh-CN" sz="2800" b="1" dirty="0" smtClean="0">
              <a:solidFill>
                <a:schemeClr val="tx1"/>
              </a:solidFill>
              <a:ea typeface="宋体" panose="02010600030101010101" pitchFamily="2" charset="-122"/>
              <a:sym typeface="+mn-ea"/>
            </a:endParaRPr>
          </a:p>
          <a:p>
            <a:pPr marL="0" indent="0" latinLnBrk="0">
              <a:lnSpc>
                <a:spcPts val="5000"/>
              </a:lnSpc>
              <a:spcBef>
                <a:spcPts val="0"/>
              </a:spcBef>
              <a:buNone/>
            </a:pPr>
            <a:endParaRPr lang="zh-CN" altLang="en-US" b="1" dirty="0" smtClean="0">
              <a:solidFill>
                <a:schemeClr val="tx1"/>
              </a:solidFill>
              <a:ea typeface="宋体" panose="02010600030101010101" pitchFamily="2" charset="-122"/>
              <a:sym typeface="+mn-ea"/>
            </a:endParaRPr>
          </a:p>
          <a:p>
            <a:pPr marL="0" indent="0" latinLnBrk="0">
              <a:lnSpc>
                <a:spcPts val="5000"/>
              </a:lnSpc>
              <a:spcBef>
                <a:spcPts val="0"/>
              </a:spcBef>
              <a:buNone/>
            </a:pPr>
            <a:endParaRPr lang="zh-CN" altLang="en-US" b="1" dirty="0" smtClean="0">
              <a:solidFill>
                <a:schemeClr val="tx1"/>
              </a:solidFill>
              <a:ea typeface="宋体" panose="02010600030101010101" pitchFamily="2" charset="-122"/>
              <a:sym typeface="+mn-ea"/>
            </a:endParaRPr>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1">
            <a:schemeClr val="accent5"/>
          </a:lnRef>
          <a:fillRef idx="3">
            <a:schemeClr val="accent5"/>
          </a:fillRef>
          <a:effectRef idx="2">
            <a:schemeClr val="accent5"/>
          </a:effectRef>
          <a:fontRef idx="minor">
            <a:schemeClr val="lt1"/>
          </a:fontRef>
        </p:style>
        <p:txBody>
          <a:bodyPr/>
          <a:lstStyle/>
          <a:p>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质量分析：技术质量</a:t>
            </a:r>
            <a:r>
              <a:rPr lang="zh-CN" altLang="en-US"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rPr>
              <a:t>方面</a:t>
            </a:r>
            <a:endParaRPr lang="en-US" altLang="zh-CN" sz="3200" dirty="0">
              <a:solidFill>
                <a:schemeClr val="tx1"/>
              </a:solidFill>
              <a:effectLst>
                <a:outerShdw blurRad="38100" dist="19050" dir="2700000" algn="tl" rotWithShape="0">
                  <a:schemeClr val="dk1">
                    <a:alpha val="40000"/>
                  </a:schemeClr>
                </a:outerShdw>
              </a:effectLst>
              <a:latin typeface="方正粗黑宋简体" panose="02000000000000000000" charset="-122"/>
              <a:ea typeface="方正粗黑宋简体" panose="02000000000000000000" charset="-122"/>
              <a:cs typeface="方正粗黑宋简体" panose="02000000000000000000" charset="-122"/>
              <a:sym typeface="+mn-ea"/>
            </a:endParaRPr>
          </a:p>
        </p:txBody>
      </p:sp>
      <p:sp>
        <p:nvSpPr>
          <p:cNvPr id="3" name="内容占位符 2"/>
          <p:cNvSpPr>
            <a:spLocks noGrp="1"/>
          </p:cNvSpPr>
          <p:nvPr>
            <p:ph idx="1"/>
          </p:nvPr>
        </p:nvSpPr>
        <p:spPr>
          <a:xfrm>
            <a:off x="-1270" y="620395"/>
            <a:ext cx="9145905" cy="5617210"/>
          </a:xfrm>
          <a:ln>
            <a:solidFill>
              <a:srgbClr val="FFFF00"/>
            </a:solidFill>
          </a:ln>
        </p:spPr>
        <p:style>
          <a:lnRef idx="0">
            <a:schemeClr val="accent2"/>
          </a:lnRef>
          <a:fillRef idx="3">
            <a:schemeClr val="accent2"/>
          </a:fillRef>
          <a:effectRef idx="3">
            <a:schemeClr val="accent2"/>
          </a:effectRef>
          <a:fontRef idx="minor">
            <a:schemeClr val="lt1"/>
          </a:fontRef>
        </p:style>
        <p:txBody>
          <a:bodyPr>
            <a:normAutofit fontScale="80000"/>
          </a:bodyPr>
          <a:lstStyle/>
          <a:p>
            <a:pPr marL="0" indent="0" latinLnBrk="0">
              <a:lnSpc>
                <a:spcPts val="5000"/>
              </a:lnSpc>
              <a:spcBef>
                <a:spcPts val="0"/>
              </a:spcBef>
              <a:buNone/>
            </a:pPr>
            <a:r>
              <a:rPr lang="zh-CN" altLang="en-US" sz="3600" b="1" dirty="0" smtClean="0">
                <a:solidFill>
                  <a:srgbClr val="FF0000"/>
                </a:solidFill>
                <a:ea typeface="宋体" panose="02010600030101010101" pitchFamily="2" charset="-122"/>
                <a:sym typeface="+mn-ea"/>
              </a:rPr>
              <a:t>设计深度的问题：</a:t>
            </a:r>
            <a:endParaRPr lang="zh-CN" altLang="en-US" sz="3200" b="1" dirty="0" smtClean="0">
              <a:solidFill>
                <a:srgbClr val="FF0000"/>
              </a:solidFill>
              <a:ea typeface="宋体" panose="02010600030101010101" pitchFamily="2" charset="-122"/>
              <a:sym typeface="+mn-ea"/>
            </a:endParaRPr>
          </a:p>
          <a:p>
            <a:pPr marL="0" indent="0" latinLnBrk="0">
              <a:lnSpc>
                <a:spcPts val="4000"/>
              </a:lnSpc>
              <a:spcBef>
                <a:spcPts val="0"/>
              </a:spcBef>
              <a:buNone/>
            </a:pPr>
            <a:r>
              <a:rPr lang="en-US" altLang="zh-CN" sz="3200" b="1" dirty="0" smtClean="0">
                <a:solidFill>
                  <a:schemeClr val="tx1"/>
                </a:solidFill>
                <a:ea typeface="宋体" panose="02010600030101010101" pitchFamily="2" charset="-122"/>
                <a:sym typeface="+mn-ea"/>
              </a:rPr>
              <a:t>3  </a:t>
            </a:r>
            <a:r>
              <a:rPr lang="zh-CN" altLang="en-US" sz="3200" b="1" dirty="0" smtClean="0">
                <a:solidFill>
                  <a:schemeClr val="tx1"/>
                </a:solidFill>
                <a:ea typeface="宋体" panose="02010600030101010101" pitchFamily="2" charset="-122"/>
                <a:sym typeface="+mn-ea"/>
              </a:rPr>
              <a:t>电采暖电气设计深度不够：例如图纸缺少系统图、控制原理图，配线系统不规范，管线穿越风井、缺少导体型号、配电回路号、管线敷设方式的标注，管线走向绘制随意等等。</a:t>
            </a:r>
            <a:endParaRPr lang="zh-CN" altLang="en-US" sz="3200" b="1" dirty="0" smtClean="0">
              <a:solidFill>
                <a:schemeClr val="tx1"/>
              </a:solidFill>
              <a:ea typeface="宋体" panose="02010600030101010101" pitchFamily="2" charset="-122"/>
              <a:sym typeface="+mn-ea"/>
            </a:endParaRPr>
          </a:p>
          <a:p>
            <a:pPr marL="0" indent="0" latinLnBrk="0">
              <a:lnSpc>
                <a:spcPts val="4000"/>
              </a:lnSpc>
              <a:spcBef>
                <a:spcPts val="0"/>
              </a:spcBef>
              <a:buNone/>
            </a:pPr>
            <a:r>
              <a:rPr lang="zh-CN" altLang="en-US" sz="3200" b="1" dirty="0" smtClean="0">
                <a:solidFill>
                  <a:srgbClr val="FFFF00"/>
                </a:solidFill>
                <a:ea typeface="宋体" panose="02010600030101010101" pitchFamily="2" charset="-122"/>
                <a:sym typeface="+mn-ea"/>
              </a:rPr>
              <a:t>应参照《建筑工程设计文件编制深度规定》（2016年版）的要求进行设计。</a:t>
            </a:r>
            <a:endParaRPr lang="zh-CN" altLang="en-US" sz="3200" b="1" dirty="0" smtClean="0">
              <a:solidFill>
                <a:srgbClr val="FFFF00"/>
              </a:solidFill>
              <a:ea typeface="宋体" panose="02010600030101010101" pitchFamily="2" charset="-122"/>
              <a:sym typeface="+mn-ea"/>
            </a:endParaRPr>
          </a:p>
          <a:p>
            <a:pPr marL="0" indent="0" latinLnBrk="0">
              <a:lnSpc>
                <a:spcPts val="4000"/>
              </a:lnSpc>
              <a:spcBef>
                <a:spcPts val="0"/>
              </a:spcBef>
              <a:buNone/>
            </a:pPr>
            <a:r>
              <a:rPr lang="zh-CN" altLang="en-US" sz="3200" b="1" dirty="0" smtClean="0">
                <a:solidFill>
                  <a:schemeClr val="tx1"/>
                </a:solidFill>
                <a:ea typeface="宋体" panose="02010600030101010101" pitchFamily="2" charset="-122"/>
                <a:sym typeface="+mn-ea"/>
              </a:rPr>
              <a:t>4</a:t>
            </a:r>
            <a:r>
              <a:rPr lang="en-US" altLang="zh-CN" sz="3200" b="1" dirty="0" smtClean="0">
                <a:solidFill>
                  <a:srgbClr val="FFFF00"/>
                </a:solidFill>
                <a:ea typeface="宋体" panose="02010600030101010101" pitchFamily="2" charset="-122"/>
                <a:sym typeface="+mn-ea"/>
              </a:rPr>
              <a:t>  </a:t>
            </a:r>
            <a:r>
              <a:rPr lang="zh-CN" altLang="en-US" sz="3200" b="1" dirty="0" smtClean="0">
                <a:solidFill>
                  <a:schemeClr val="tx1"/>
                </a:solidFill>
                <a:ea typeface="宋体" panose="02010600030101010101" pitchFamily="2" charset="-122"/>
                <a:sym typeface="+mn-ea"/>
              </a:rPr>
              <a:t>建筑景观照明工程设计深度不够：例如各类灯具安装节点绘制、控制原理图、配电箱导体标注缺失等等</a:t>
            </a:r>
            <a:endParaRPr lang="zh-CN" altLang="en-US" sz="3200" b="1" dirty="0" smtClean="0">
              <a:solidFill>
                <a:schemeClr val="tx1"/>
              </a:solidFill>
              <a:ea typeface="宋体" panose="02010600030101010101" pitchFamily="2" charset="-122"/>
              <a:sym typeface="+mn-ea"/>
            </a:endParaRPr>
          </a:p>
          <a:p>
            <a:pPr marL="0" indent="0" latinLnBrk="0">
              <a:lnSpc>
                <a:spcPts val="4000"/>
              </a:lnSpc>
              <a:spcBef>
                <a:spcPts val="0"/>
              </a:spcBef>
              <a:buNone/>
            </a:pPr>
            <a:r>
              <a:rPr lang="zh-CN" altLang="en-US" sz="3200" b="1" dirty="0" smtClean="0">
                <a:solidFill>
                  <a:srgbClr val="FFFF00"/>
                </a:solidFill>
                <a:ea typeface="宋体" panose="02010600030101010101" pitchFamily="2" charset="-122"/>
                <a:sym typeface="+mn-ea"/>
              </a:rPr>
              <a:t>应参照《建筑工程设计文件编制深度规定》（2016年版）的要求对上述问题进行补充。</a:t>
            </a:r>
            <a:endParaRPr lang="en-US" altLang="zh-CN" sz="3200" b="1" dirty="0" smtClean="0">
              <a:solidFill>
                <a:schemeClr val="tx1"/>
              </a:solidFill>
              <a:ea typeface="宋体" panose="02010600030101010101" pitchFamily="2" charset="-122"/>
              <a:sym typeface="+mn-ea"/>
            </a:endParaRPr>
          </a:p>
          <a:p>
            <a:pPr marL="0" indent="0" latinLnBrk="0">
              <a:lnSpc>
                <a:spcPts val="5000"/>
              </a:lnSpc>
              <a:spcBef>
                <a:spcPts val="0"/>
              </a:spcBef>
              <a:buNone/>
            </a:pPr>
            <a:endParaRPr lang="zh-CN" altLang="en-US" sz="2800" b="1" dirty="0" smtClean="0">
              <a:solidFill>
                <a:schemeClr val="tx1"/>
              </a:solidFill>
              <a:ea typeface="宋体" panose="02010600030101010101" pitchFamily="2" charset="-122"/>
              <a:sym typeface="+mn-ea"/>
            </a:endParaRPr>
          </a:p>
          <a:p>
            <a:pPr marL="0" indent="0" latinLnBrk="0">
              <a:lnSpc>
                <a:spcPts val="5000"/>
              </a:lnSpc>
              <a:spcBef>
                <a:spcPts val="0"/>
              </a:spcBef>
              <a:buNone/>
            </a:pPr>
            <a:endParaRPr lang="zh-CN" altLang="en-US" sz="2800" b="1" dirty="0" smtClean="0">
              <a:solidFill>
                <a:schemeClr val="tx1"/>
              </a:solidFill>
              <a:ea typeface="宋体" panose="02010600030101010101" pitchFamily="2" charset="-122"/>
              <a:sym typeface="+mn-ea"/>
            </a:endParaRPr>
          </a:p>
        </p:txBody>
      </p:sp>
    </p:spTree>
  </p:cSld>
  <p:clrMapOvr>
    <a:masterClrMapping/>
  </p:clrMapOvr>
  <p:transition>
    <p:fade/>
  </p:transition>
</p:sld>
</file>

<file path=ppt/tags/tag1.xml><?xml version="1.0" encoding="utf-8"?>
<p:tagLst xmlns:p="http://schemas.openxmlformats.org/presentationml/2006/main">
  <p:tag name="KSO_WM_SLIDE_MODEL_TYPE" val="cover"/>
</p:tagLst>
</file>

<file path=ppt/theme/theme1.xml><?xml version="1.0" encoding="utf-8"?>
<a:theme xmlns:a="http://schemas.openxmlformats.org/drawingml/2006/main" name="generic-medical">
  <a:themeElements>
    <a:clrScheme name="自定义 1">
      <a:dk1>
        <a:srgbClr val="000000"/>
      </a:dk1>
      <a:lt1>
        <a:srgbClr val="FFFFFF"/>
      </a:lt1>
      <a:dk2>
        <a:srgbClr val="FFFFFF"/>
      </a:dk2>
      <a:lt2>
        <a:srgbClr val="5F5F5F"/>
      </a:lt2>
      <a:accent1>
        <a:srgbClr val="036B13"/>
      </a:accent1>
      <a:accent2>
        <a:srgbClr val="97BB98"/>
      </a:accent2>
      <a:accent3>
        <a:srgbClr val="FFFFFF"/>
      </a:accent3>
      <a:accent4>
        <a:srgbClr val="000000"/>
      </a:accent4>
      <a:accent5>
        <a:srgbClr val="AABAAA"/>
      </a:accent5>
      <a:accent6>
        <a:srgbClr val="88A989"/>
      </a:accent6>
      <a:hlink>
        <a:srgbClr val="FFFF00"/>
      </a:hlink>
      <a:folHlink>
        <a:srgbClr val="004800"/>
      </a:folHlink>
    </a:clrScheme>
    <a:fontScheme name="Generic medical backgrou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Generic medical backgrou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eneric medical backgroun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eneric medical backgroun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eneric medical backgroun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eneric medical backgroun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eneric medical backgroun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eneric medical backgroun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eneric medical backgroun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eneric medical backgroun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eneric medical backgroun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eneric medical backgroun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eneric medical backgroun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eneric medical background 13">
        <a:dk1>
          <a:srgbClr val="000000"/>
        </a:dk1>
        <a:lt1>
          <a:srgbClr val="FFFFFF"/>
        </a:lt1>
        <a:dk2>
          <a:srgbClr val="FFFFFF"/>
        </a:dk2>
        <a:lt2>
          <a:srgbClr val="5F5F5F"/>
        </a:lt2>
        <a:accent1>
          <a:srgbClr val="036B13"/>
        </a:accent1>
        <a:accent2>
          <a:srgbClr val="97BB98"/>
        </a:accent2>
        <a:accent3>
          <a:srgbClr val="FFFFFF"/>
        </a:accent3>
        <a:accent4>
          <a:srgbClr val="000000"/>
        </a:accent4>
        <a:accent5>
          <a:srgbClr val="AABAAA"/>
        </a:accent5>
        <a:accent6>
          <a:srgbClr val="88A989"/>
        </a:accent6>
        <a:hlink>
          <a:srgbClr val="C0C0C0"/>
        </a:hlink>
        <a:folHlink>
          <a:srgbClr val="0048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generic-medical</Template>
  <TotalTime>0</TotalTime>
  <Words>8456</Words>
  <Application>WPS 演示</Application>
  <PresentationFormat>全屏显示(4:3)</PresentationFormat>
  <Paragraphs>515</Paragraphs>
  <Slides>52</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52</vt:i4>
      </vt:variant>
    </vt:vector>
  </HeadingPairs>
  <TitlesOfParts>
    <vt:vector size="61" baseType="lpstr">
      <vt:lpstr>Arial</vt:lpstr>
      <vt:lpstr>宋体</vt:lpstr>
      <vt:lpstr>Wingdings</vt:lpstr>
      <vt:lpstr>华文琥珀</vt:lpstr>
      <vt:lpstr>方正粗黑宋简体</vt:lpstr>
      <vt:lpstr>微软雅黑</vt:lpstr>
      <vt:lpstr>Arial Unicode MS</vt:lpstr>
      <vt:lpstr>Calibri</vt:lpstr>
      <vt:lpstr>generic-medical</vt:lpstr>
      <vt:lpstr>2019年度省检中存在技术质量问题解析</vt:lpstr>
      <vt:lpstr> 2019年省检工作特点</vt:lpstr>
      <vt:lpstr>2019年省检工作特点</vt:lpstr>
      <vt:lpstr>2019年省检工作特点</vt:lpstr>
      <vt:lpstr>质量分析：政策方面</vt:lpstr>
      <vt:lpstr>质量分析：政策方面</vt:lpstr>
      <vt:lpstr>质量分析：政策方面</vt:lpstr>
      <vt:lpstr>质量分析：技术质量方面</vt:lpstr>
      <vt:lpstr>质量分析：技术质量方面</vt:lpstr>
      <vt:lpstr>质量分析：技术质量方面</vt:lpstr>
      <vt:lpstr>质量分析：技术质量方面</vt:lpstr>
      <vt:lpstr>质量分析：技术质量方面</vt:lpstr>
      <vt:lpstr>质量分析：技术质量方面</vt:lpstr>
      <vt:lpstr>质量分析：技术质量方面</vt:lpstr>
      <vt:lpstr>质量分析：技术质量方面</vt:lpstr>
      <vt:lpstr>质量分析：技术质量方面</vt:lpstr>
      <vt:lpstr>质量分析：技术质量方面</vt:lpstr>
      <vt:lpstr>质量分析：技术质量方面</vt:lpstr>
      <vt:lpstr>质量分析：技术质量方面</vt:lpstr>
      <vt:lpstr>质量分析：技术质量方面</vt:lpstr>
      <vt:lpstr>质量分析：技术质量方面</vt:lpstr>
      <vt:lpstr>质量分析：技术质量方面</vt:lpstr>
      <vt:lpstr>质量分析：技术质量方面</vt:lpstr>
      <vt:lpstr>质量分析：技术质量方面</vt:lpstr>
      <vt:lpstr>质量分析：技术质量方面</vt:lpstr>
      <vt:lpstr>质量分析：技术质量方面</vt:lpstr>
      <vt:lpstr>质量分析：技术质量方面</vt:lpstr>
      <vt:lpstr>质量分析：技术质量方面</vt:lpstr>
      <vt:lpstr>质量分析：技术质量方面</vt:lpstr>
      <vt:lpstr>质量分析：技术质量方面</vt:lpstr>
      <vt:lpstr>质量分析：技术质量方面</vt:lpstr>
      <vt:lpstr>质量分析：技术质量方面</vt:lpstr>
      <vt:lpstr>质量分析：技术质量方面</vt:lpstr>
      <vt:lpstr>质量分析：技术质量方面</vt:lpstr>
      <vt:lpstr>质量分析：技术质量方面</vt:lpstr>
      <vt:lpstr>质量分析：技术质量方面</vt:lpstr>
      <vt:lpstr>质量分析：技术质量方面</vt:lpstr>
      <vt:lpstr>质量分析：技术质量方面</vt:lpstr>
      <vt:lpstr>质量分析：技术质量方面</vt:lpstr>
      <vt:lpstr>质量分析：技术质量方面</vt:lpstr>
      <vt:lpstr>质量分析：技术质量方面</vt:lpstr>
      <vt:lpstr>质量分析：技术质量方面</vt:lpstr>
      <vt:lpstr>质量分析：技术质量方面</vt:lpstr>
      <vt:lpstr>质量分析：技术质量方面</vt:lpstr>
      <vt:lpstr>质量分析：技术质量方面</vt:lpstr>
      <vt:lpstr>质量分析：技术质量方面</vt:lpstr>
      <vt:lpstr>质量分析：技术质量方面</vt:lpstr>
      <vt:lpstr>质量分析：技术质量方面</vt:lpstr>
      <vt:lpstr>质量分析：技术质量方面</vt:lpstr>
      <vt:lpstr>附件</vt:lpstr>
      <vt:lpstr>附件</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吉林省《公共建筑节能设计标准（节能65%）》</dc:title>
  <dc:creator>jadc</dc:creator>
  <cp:lastModifiedBy>衣建全</cp:lastModifiedBy>
  <cp:revision>231</cp:revision>
  <dcterms:created xsi:type="dcterms:W3CDTF">2017-02-14T06:50:00Z</dcterms:created>
  <dcterms:modified xsi:type="dcterms:W3CDTF">2020-01-09T13:39:19Z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2052-11.1.0.9339</vt:lpwstr>
  </property>
</Properties>
</file>